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5"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674D0E-E2DB-22FB-02CE-ED6DA4D23313}" v="1802" dt="2024-06-24T14:53:53.7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34ED6A-0687-4040-95D2-335FDA1E57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36F9409-0E09-4A13-988B-EC777CD31524}">
      <dgm:prSet/>
      <dgm:spPr/>
      <dgm:t>
        <a:bodyPr/>
        <a:lstStyle/>
        <a:p>
          <a:pPr>
            <a:lnSpc>
              <a:spcPct val="100000"/>
            </a:lnSpc>
          </a:pPr>
          <a:r>
            <a:rPr lang="en-US" b="1" dirty="0"/>
            <a:t>Total Reservations and Popular Choices</a:t>
          </a:r>
          <a:endParaRPr lang="en-US" dirty="0"/>
        </a:p>
      </dgm:t>
    </dgm:pt>
    <dgm:pt modelId="{95FEB46E-19F7-42DD-BF27-F5B9517823DF}" type="parTrans" cxnId="{8E813FDE-F47A-4DCD-836E-7E6A567F679E}">
      <dgm:prSet/>
      <dgm:spPr/>
      <dgm:t>
        <a:bodyPr/>
        <a:lstStyle/>
        <a:p>
          <a:endParaRPr lang="en-US"/>
        </a:p>
      </dgm:t>
    </dgm:pt>
    <dgm:pt modelId="{06BE0125-7808-4226-9D1D-59FC75EA5BA5}" type="sibTrans" cxnId="{8E813FDE-F47A-4DCD-836E-7E6A567F679E}">
      <dgm:prSet/>
      <dgm:spPr/>
      <dgm:t>
        <a:bodyPr/>
        <a:lstStyle/>
        <a:p>
          <a:endParaRPr lang="en-US"/>
        </a:p>
      </dgm:t>
    </dgm:pt>
    <dgm:pt modelId="{319A8A7B-7810-4755-A3A5-496D5E88C8AE}">
      <dgm:prSet/>
      <dgm:spPr/>
      <dgm:t>
        <a:bodyPr/>
        <a:lstStyle/>
        <a:p>
          <a:pPr>
            <a:lnSpc>
              <a:spcPct val="100000"/>
            </a:lnSpc>
          </a:pPr>
          <a:r>
            <a:rPr lang="en-US" b="1" dirty="0"/>
            <a:t>Financial Insights</a:t>
          </a:r>
          <a:endParaRPr lang="en-US" dirty="0"/>
        </a:p>
      </dgm:t>
    </dgm:pt>
    <dgm:pt modelId="{7780D039-720D-4BB0-B463-C8C7A20B1268}" type="parTrans" cxnId="{98CF19CB-0F0B-4EDD-9DF9-522FEFE7B928}">
      <dgm:prSet/>
      <dgm:spPr/>
      <dgm:t>
        <a:bodyPr/>
        <a:lstStyle/>
        <a:p>
          <a:endParaRPr lang="en-US"/>
        </a:p>
      </dgm:t>
    </dgm:pt>
    <dgm:pt modelId="{646ADAEE-A3E3-41C4-A372-A9BA1D4761C3}" type="sibTrans" cxnId="{98CF19CB-0F0B-4EDD-9DF9-522FEFE7B928}">
      <dgm:prSet/>
      <dgm:spPr/>
      <dgm:t>
        <a:bodyPr/>
        <a:lstStyle/>
        <a:p>
          <a:endParaRPr lang="en-US"/>
        </a:p>
      </dgm:t>
    </dgm:pt>
    <dgm:pt modelId="{742012D0-64B5-490E-B32C-E70EFE3F017E}">
      <dgm:prSet/>
      <dgm:spPr/>
      <dgm:t>
        <a:bodyPr/>
        <a:lstStyle/>
        <a:p>
          <a:pPr>
            <a:lnSpc>
              <a:spcPct val="100000"/>
            </a:lnSpc>
          </a:pPr>
          <a:r>
            <a:rPr lang="en-US" b="1" dirty="0"/>
            <a:t>Booking Patterns and Trends</a:t>
          </a:r>
          <a:endParaRPr lang="en-US" dirty="0"/>
        </a:p>
      </dgm:t>
    </dgm:pt>
    <dgm:pt modelId="{404A0F14-449D-44C3-A40F-85FA298D90E7}" type="parTrans" cxnId="{2E5F750F-D432-4D25-A8E4-BA5C0B36F11C}">
      <dgm:prSet/>
      <dgm:spPr/>
      <dgm:t>
        <a:bodyPr/>
        <a:lstStyle/>
        <a:p>
          <a:endParaRPr lang="en-US"/>
        </a:p>
      </dgm:t>
    </dgm:pt>
    <dgm:pt modelId="{78388C36-C071-4C65-BD13-92B9E1D26419}" type="sibTrans" cxnId="{2E5F750F-D432-4D25-A8E4-BA5C0B36F11C}">
      <dgm:prSet/>
      <dgm:spPr/>
      <dgm:t>
        <a:bodyPr/>
        <a:lstStyle/>
        <a:p>
          <a:endParaRPr lang="en-US"/>
        </a:p>
      </dgm:t>
    </dgm:pt>
    <dgm:pt modelId="{7BEF2D50-5CA0-4E81-981E-FD9AD0CF07C4}">
      <dgm:prSet/>
      <dgm:spPr/>
      <dgm:t>
        <a:bodyPr/>
        <a:lstStyle/>
        <a:p>
          <a:pPr>
            <a:lnSpc>
              <a:spcPct val="100000"/>
            </a:lnSpc>
          </a:pPr>
          <a:r>
            <a:rPr lang="en-US" b="1" dirty="0"/>
            <a:t>Stay Characteristics</a:t>
          </a:r>
          <a:endParaRPr lang="en-US" dirty="0"/>
        </a:p>
      </dgm:t>
    </dgm:pt>
    <dgm:pt modelId="{9731E854-2013-4198-9B90-DF0F03ECCFA9}" type="parTrans" cxnId="{13DF8930-3B68-4870-A61B-0C84BA69E2FD}">
      <dgm:prSet/>
      <dgm:spPr/>
      <dgm:t>
        <a:bodyPr/>
        <a:lstStyle/>
        <a:p>
          <a:endParaRPr lang="en-US"/>
        </a:p>
      </dgm:t>
    </dgm:pt>
    <dgm:pt modelId="{B3588151-EF98-4AC9-9A60-D64C5257CD17}" type="sibTrans" cxnId="{13DF8930-3B68-4870-A61B-0C84BA69E2FD}">
      <dgm:prSet/>
      <dgm:spPr/>
      <dgm:t>
        <a:bodyPr/>
        <a:lstStyle/>
        <a:p>
          <a:endParaRPr lang="en-US"/>
        </a:p>
      </dgm:t>
    </dgm:pt>
    <dgm:pt modelId="{A8B5924B-6969-4F54-BEEA-49483CAF4FB9}">
      <dgm:prSet/>
      <dgm:spPr/>
      <dgm:t>
        <a:bodyPr/>
        <a:lstStyle/>
        <a:p>
          <a:pPr>
            <a:lnSpc>
              <a:spcPct val="100000"/>
            </a:lnSpc>
          </a:pPr>
          <a:r>
            <a:rPr lang="en-US" b="1" dirty="0"/>
            <a:t>Lead Time</a:t>
          </a:r>
          <a:endParaRPr lang="en-US" dirty="0"/>
        </a:p>
      </dgm:t>
    </dgm:pt>
    <dgm:pt modelId="{D48AE27A-8E85-4EE8-B212-820491217235}" type="parTrans" cxnId="{2E00B702-00CA-4F7B-88B0-265E3B24323A}">
      <dgm:prSet/>
      <dgm:spPr/>
      <dgm:t>
        <a:bodyPr/>
        <a:lstStyle/>
        <a:p>
          <a:endParaRPr lang="en-US"/>
        </a:p>
      </dgm:t>
    </dgm:pt>
    <dgm:pt modelId="{23749636-2CF7-422D-8A9E-FAB9E67D6C87}" type="sibTrans" cxnId="{2E00B702-00CA-4F7B-88B0-265E3B24323A}">
      <dgm:prSet/>
      <dgm:spPr/>
      <dgm:t>
        <a:bodyPr/>
        <a:lstStyle/>
        <a:p>
          <a:endParaRPr lang="en-US"/>
        </a:p>
      </dgm:t>
    </dgm:pt>
    <dgm:pt modelId="{81D3DE37-C9F5-4E07-8B64-A195C5C380A7}">
      <dgm:prSet/>
      <dgm:spPr/>
      <dgm:t>
        <a:bodyPr/>
        <a:lstStyle/>
        <a:p>
          <a:pPr>
            <a:lnSpc>
              <a:spcPct val="100000"/>
            </a:lnSpc>
          </a:pPr>
          <a:r>
            <a:rPr lang="en-US" b="1" dirty="0"/>
            <a:t>Booking Status</a:t>
          </a:r>
          <a:endParaRPr lang="en-US" dirty="0"/>
        </a:p>
      </dgm:t>
    </dgm:pt>
    <dgm:pt modelId="{6E7699A3-6882-4296-BC27-609E17A44FD1}" type="parTrans" cxnId="{498DBD7E-87A8-498D-8CB3-AA17395350B2}">
      <dgm:prSet/>
      <dgm:spPr/>
      <dgm:t>
        <a:bodyPr/>
        <a:lstStyle/>
        <a:p>
          <a:endParaRPr lang="en-US"/>
        </a:p>
      </dgm:t>
    </dgm:pt>
    <dgm:pt modelId="{A6DBE3F6-699B-45BC-BF11-76024574F6E0}" type="sibTrans" cxnId="{498DBD7E-87A8-498D-8CB3-AA17395350B2}">
      <dgm:prSet/>
      <dgm:spPr/>
      <dgm:t>
        <a:bodyPr/>
        <a:lstStyle/>
        <a:p>
          <a:endParaRPr lang="en-US"/>
        </a:p>
      </dgm:t>
    </dgm:pt>
    <dgm:pt modelId="{AB63DAAB-92D1-426B-8CF1-88AC3BC74A77}" type="pres">
      <dgm:prSet presAssocID="{5B34ED6A-0687-4040-95D2-335FDA1E5773}" presName="root" presStyleCnt="0">
        <dgm:presLayoutVars>
          <dgm:dir/>
          <dgm:resizeHandles val="exact"/>
        </dgm:presLayoutVars>
      </dgm:prSet>
      <dgm:spPr/>
    </dgm:pt>
    <dgm:pt modelId="{C1F307A6-3E35-4BEE-BB97-24853FDBD42F}" type="pres">
      <dgm:prSet presAssocID="{936F9409-0E09-4A13-988B-EC777CD31524}" presName="compNode" presStyleCnt="0"/>
      <dgm:spPr/>
    </dgm:pt>
    <dgm:pt modelId="{0DA7DF5A-3254-49D6-9CD9-FD3D42667ECD}" type="pres">
      <dgm:prSet presAssocID="{936F9409-0E09-4A13-988B-EC777CD31524}" presName="bgRect" presStyleLbl="bgShp" presStyleIdx="0" presStyleCnt="6"/>
      <dgm:spPr/>
    </dgm:pt>
    <dgm:pt modelId="{8B2F186A-54A1-49CD-A6EF-574EBEB6E6B9}" type="pres">
      <dgm:prSet presAssocID="{936F9409-0E09-4A13-988B-EC777CD3152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293940C2-7B49-400F-9919-0D8E12E71DFE}" type="pres">
      <dgm:prSet presAssocID="{936F9409-0E09-4A13-988B-EC777CD31524}" presName="spaceRect" presStyleCnt="0"/>
      <dgm:spPr/>
    </dgm:pt>
    <dgm:pt modelId="{CE5E19F7-3BAF-4291-A2D2-3D07CF96CC5E}" type="pres">
      <dgm:prSet presAssocID="{936F9409-0E09-4A13-988B-EC777CD31524}" presName="parTx" presStyleLbl="revTx" presStyleIdx="0" presStyleCnt="6">
        <dgm:presLayoutVars>
          <dgm:chMax val="0"/>
          <dgm:chPref val="0"/>
        </dgm:presLayoutVars>
      </dgm:prSet>
      <dgm:spPr/>
    </dgm:pt>
    <dgm:pt modelId="{DFB43284-5907-4FFF-8435-F6C6FB9D0512}" type="pres">
      <dgm:prSet presAssocID="{06BE0125-7808-4226-9D1D-59FC75EA5BA5}" presName="sibTrans" presStyleCnt="0"/>
      <dgm:spPr/>
    </dgm:pt>
    <dgm:pt modelId="{FEA4334C-2A43-49EC-BDA4-83D295F2F4B5}" type="pres">
      <dgm:prSet presAssocID="{319A8A7B-7810-4755-A3A5-496D5E88C8AE}" presName="compNode" presStyleCnt="0"/>
      <dgm:spPr/>
    </dgm:pt>
    <dgm:pt modelId="{863657B0-EAAF-4BE5-B023-E60E11E8F4FC}" type="pres">
      <dgm:prSet presAssocID="{319A8A7B-7810-4755-A3A5-496D5E88C8AE}" presName="bgRect" presStyleLbl="bgShp" presStyleIdx="1" presStyleCnt="6"/>
      <dgm:spPr/>
    </dgm:pt>
    <dgm:pt modelId="{236B914D-A60D-4E92-8097-9F047AA5F5D3}" type="pres">
      <dgm:prSet presAssocID="{319A8A7B-7810-4755-A3A5-496D5E88C8A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ancial"/>
        </a:ext>
      </dgm:extLst>
    </dgm:pt>
    <dgm:pt modelId="{FF12E2F1-EAEA-469D-92A2-18353F12247B}" type="pres">
      <dgm:prSet presAssocID="{319A8A7B-7810-4755-A3A5-496D5E88C8AE}" presName="spaceRect" presStyleCnt="0"/>
      <dgm:spPr/>
    </dgm:pt>
    <dgm:pt modelId="{D4E4BADA-05E3-4299-AF62-9AF8F9736F20}" type="pres">
      <dgm:prSet presAssocID="{319A8A7B-7810-4755-A3A5-496D5E88C8AE}" presName="parTx" presStyleLbl="revTx" presStyleIdx="1" presStyleCnt="6">
        <dgm:presLayoutVars>
          <dgm:chMax val="0"/>
          <dgm:chPref val="0"/>
        </dgm:presLayoutVars>
      </dgm:prSet>
      <dgm:spPr/>
    </dgm:pt>
    <dgm:pt modelId="{F647B47C-A82A-4901-A482-449CCA7CA623}" type="pres">
      <dgm:prSet presAssocID="{646ADAEE-A3E3-41C4-A372-A9BA1D4761C3}" presName="sibTrans" presStyleCnt="0"/>
      <dgm:spPr/>
    </dgm:pt>
    <dgm:pt modelId="{70667334-0BB3-437B-AB76-EF85330CEBC6}" type="pres">
      <dgm:prSet presAssocID="{742012D0-64B5-490E-B32C-E70EFE3F017E}" presName="compNode" presStyleCnt="0"/>
      <dgm:spPr/>
    </dgm:pt>
    <dgm:pt modelId="{512E1EE0-5857-48ED-93B2-01406308A974}" type="pres">
      <dgm:prSet presAssocID="{742012D0-64B5-490E-B32C-E70EFE3F017E}" presName="bgRect" presStyleLbl="bgShp" presStyleIdx="2" presStyleCnt="6"/>
      <dgm:spPr/>
    </dgm:pt>
    <dgm:pt modelId="{D03624E0-BFEE-47E9-8B7B-6999CA9AF5EE}" type="pres">
      <dgm:prSet presAssocID="{742012D0-64B5-490E-B32C-E70EFE3F017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lationship"/>
        </a:ext>
      </dgm:extLst>
    </dgm:pt>
    <dgm:pt modelId="{3FEE62C0-56D5-488C-8319-7519A5D0FB90}" type="pres">
      <dgm:prSet presAssocID="{742012D0-64B5-490E-B32C-E70EFE3F017E}" presName="spaceRect" presStyleCnt="0"/>
      <dgm:spPr/>
    </dgm:pt>
    <dgm:pt modelId="{AD32551C-77D4-4059-9FF1-34DE8AB07F68}" type="pres">
      <dgm:prSet presAssocID="{742012D0-64B5-490E-B32C-E70EFE3F017E}" presName="parTx" presStyleLbl="revTx" presStyleIdx="2" presStyleCnt="6">
        <dgm:presLayoutVars>
          <dgm:chMax val="0"/>
          <dgm:chPref val="0"/>
        </dgm:presLayoutVars>
      </dgm:prSet>
      <dgm:spPr/>
    </dgm:pt>
    <dgm:pt modelId="{8C4391FF-9897-423C-8B98-CE95255F6280}" type="pres">
      <dgm:prSet presAssocID="{78388C36-C071-4C65-BD13-92B9E1D26419}" presName="sibTrans" presStyleCnt="0"/>
      <dgm:spPr/>
    </dgm:pt>
    <dgm:pt modelId="{7A517CF5-AA42-4C20-B020-2ABBAF664D0C}" type="pres">
      <dgm:prSet presAssocID="{7BEF2D50-5CA0-4E81-981E-FD9AD0CF07C4}" presName="compNode" presStyleCnt="0"/>
      <dgm:spPr/>
    </dgm:pt>
    <dgm:pt modelId="{8A11BFE7-E662-4B47-9D4B-A7260B2D5951}" type="pres">
      <dgm:prSet presAssocID="{7BEF2D50-5CA0-4E81-981E-FD9AD0CF07C4}" presName="bgRect" presStyleLbl="bgShp" presStyleIdx="3" presStyleCnt="6"/>
      <dgm:spPr/>
    </dgm:pt>
    <dgm:pt modelId="{F397198D-A4C5-4E7C-9A60-AF482EA82120}" type="pres">
      <dgm:prSet presAssocID="{7BEF2D50-5CA0-4E81-981E-FD9AD0CF07C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nboarding"/>
        </a:ext>
      </dgm:extLst>
    </dgm:pt>
    <dgm:pt modelId="{5C909796-F1A4-4514-BDCB-904A6594212D}" type="pres">
      <dgm:prSet presAssocID="{7BEF2D50-5CA0-4E81-981E-FD9AD0CF07C4}" presName="spaceRect" presStyleCnt="0"/>
      <dgm:spPr/>
    </dgm:pt>
    <dgm:pt modelId="{C151BA21-C014-4F67-81B1-279DF7CCF9A7}" type="pres">
      <dgm:prSet presAssocID="{7BEF2D50-5CA0-4E81-981E-FD9AD0CF07C4}" presName="parTx" presStyleLbl="revTx" presStyleIdx="3" presStyleCnt="6">
        <dgm:presLayoutVars>
          <dgm:chMax val="0"/>
          <dgm:chPref val="0"/>
        </dgm:presLayoutVars>
      </dgm:prSet>
      <dgm:spPr/>
    </dgm:pt>
    <dgm:pt modelId="{12FC1879-A569-41FC-ACC4-37F75B3570D8}" type="pres">
      <dgm:prSet presAssocID="{B3588151-EF98-4AC9-9A60-D64C5257CD17}" presName="sibTrans" presStyleCnt="0"/>
      <dgm:spPr/>
    </dgm:pt>
    <dgm:pt modelId="{A7DD5E49-C490-441A-9F82-65D810EF041D}" type="pres">
      <dgm:prSet presAssocID="{A8B5924B-6969-4F54-BEEA-49483CAF4FB9}" presName="compNode" presStyleCnt="0"/>
      <dgm:spPr/>
    </dgm:pt>
    <dgm:pt modelId="{CDE951F1-CDAE-4E88-B25D-0B2C469CCFF3}" type="pres">
      <dgm:prSet presAssocID="{A8B5924B-6969-4F54-BEEA-49483CAF4FB9}" presName="bgRect" presStyleLbl="bgShp" presStyleIdx="4" presStyleCnt="6"/>
      <dgm:spPr/>
    </dgm:pt>
    <dgm:pt modelId="{27577331-59E8-4A66-8C15-67B8A431A83E}" type="pres">
      <dgm:prSet presAssocID="{A8B5924B-6969-4F54-BEEA-49483CAF4FB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imeline"/>
        </a:ext>
      </dgm:extLst>
    </dgm:pt>
    <dgm:pt modelId="{B076DD26-940B-4A18-BEAA-5C64EA2EDD1D}" type="pres">
      <dgm:prSet presAssocID="{A8B5924B-6969-4F54-BEEA-49483CAF4FB9}" presName="spaceRect" presStyleCnt="0"/>
      <dgm:spPr/>
    </dgm:pt>
    <dgm:pt modelId="{ACA0D8EA-DBB3-4A0D-A0F8-2D75D28A8914}" type="pres">
      <dgm:prSet presAssocID="{A8B5924B-6969-4F54-BEEA-49483CAF4FB9}" presName="parTx" presStyleLbl="revTx" presStyleIdx="4" presStyleCnt="6">
        <dgm:presLayoutVars>
          <dgm:chMax val="0"/>
          <dgm:chPref val="0"/>
        </dgm:presLayoutVars>
      </dgm:prSet>
      <dgm:spPr/>
    </dgm:pt>
    <dgm:pt modelId="{12621C47-7074-45AC-941B-A4041BC39330}" type="pres">
      <dgm:prSet presAssocID="{23749636-2CF7-422D-8A9E-FAB9E67D6C87}" presName="sibTrans" presStyleCnt="0"/>
      <dgm:spPr/>
    </dgm:pt>
    <dgm:pt modelId="{CBFFD527-A832-4E34-B4ED-E4E16662DA07}" type="pres">
      <dgm:prSet presAssocID="{81D3DE37-C9F5-4E07-8B64-A195C5C380A7}" presName="compNode" presStyleCnt="0"/>
      <dgm:spPr/>
    </dgm:pt>
    <dgm:pt modelId="{84F12E4A-542E-457C-A233-A4D89E677471}" type="pres">
      <dgm:prSet presAssocID="{81D3DE37-C9F5-4E07-8B64-A195C5C380A7}" presName="bgRect" presStyleLbl="bgShp" presStyleIdx="5" presStyleCnt="6"/>
      <dgm:spPr/>
    </dgm:pt>
    <dgm:pt modelId="{4D0D18E5-2195-4013-B249-8146FC7B5164}" type="pres">
      <dgm:prSet presAssocID="{81D3DE37-C9F5-4E07-8B64-A195C5C380A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cruitment Management"/>
        </a:ext>
      </dgm:extLst>
    </dgm:pt>
    <dgm:pt modelId="{66AB387C-C25F-416A-BE0E-AE4BE9342B7C}" type="pres">
      <dgm:prSet presAssocID="{81D3DE37-C9F5-4E07-8B64-A195C5C380A7}" presName="spaceRect" presStyleCnt="0"/>
      <dgm:spPr/>
    </dgm:pt>
    <dgm:pt modelId="{6CCA76D5-09B0-4E5E-921F-DFBA94851E2B}" type="pres">
      <dgm:prSet presAssocID="{81D3DE37-C9F5-4E07-8B64-A195C5C380A7}" presName="parTx" presStyleLbl="revTx" presStyleIdx="5" presStyleCnt="6">
        <dgm:presLayoutVars>
          <dgm:chMax val="0"/>
          <dgm:chPref val="0"/>
        </dgm:presLayoutVars>
      </dgm:prSet>
      <dgm:spPr/>
    </dgm:pt>
  </dgm:ptLst>
  <dgm:cxnLst>
    <dgm:cxn modelId="{2E00B702-00CA-4F7B-88B0-265E3B24323A}" srcId="{5B34ED6A-0687-4040-95D2-335FDA1E5773}" destId="{A8B5924B-6969-4F54-BEEA-49483CAF4FB9}" srcOrd="4" destOrd="0" parTransId="{D48AE27A-8E85-4EE8-B212-820491217235}" sibTransId="{23749636-2CF7-422D-8A9E-FAB9E67D6C87}"/>
    <dgm:cxn modelId="{2E5F750F-D432-4D25-A8E4-BA5C0B36F11C}" srcId="{5B34ED6A-0687-4040-95D2-335FDA1E5773}" destId="{742012D0-64B5-490E-B32C-E70EFE3F017E}" srcOrd="2" destOrd="0" parTransId="{404A0F14-449D-44C3-A40F-85FA298D90E7}" sibTransId="{78388C36-C071-4C65-BD13-92B9E1D26419}"/>
    <dgm:cxn modelId="{13DF8930-3B68-4870-A61B-0C84BA69E2FD}" srcId="{5B34ED6A-0687-4040-95D2-335FDA1E5773}" destId="{7BEF2D50-5CA0-4E81-981E-FD9AD0CF07C4}" srcOrd="3" destOrd="0" parTransId="{9731E854-2013-4198-9B90-DF0F03ECCFA9}" sibTransId="{B3588151-EF98-4AC9-9A60-D64C5257CD17}"/>
    <dgm:cxn modelId="{981B5F33-870C-4D2E-9986-6098C4B0E591}" type="presOf" srcId="{5B34ED6A-0687-4040-95D2-335FDA1E5773}" destId="{AB63DAAB-92D1-426B-8CF1-88AC3BC74A77}" srcOrd="0" destOrd="0" presId="urn:microsoft.com/office/officeart/2018/2/layout/IconVerticalSolidList"/>
    <dgm:cxn modelId="{4B6D4D3B-39C4-494A-B1A7-53596360AAB8}" type="presOf" srcId="{936F9409-0E09-4A13-988B-EC777CD31524}" destId="{CE5E19F7-3BAF-4291-A2D2-3D07CF96CC5E}" srcOrd="0" destOrd="0" presId="urn:microsoft.com/office/officeart/2018/2/layout/IconVerticalSolidList"/>
    <dgm:cxn modelId="{D4A02755-BA11-4D1C-8599-399728DB8918}" type="presOf" srcId="{319A8A7B-7810-4755-A3A5-496D5E88C8AE}" destId="{D4E4BADA-05E3-4299-AF62-9AF8F9736F20}" srcOrd="0" destOrd="0" presId="urn:microsoft.com/office/officeart/2018/2/layout/IconVerticalSolidList"/>
    <dgm:cxn modelId="{498DBD7E-87A8-498D-8CB3-AA17395350B2}" srcId="{5B34ED6A-0687-4040-95D2-335FDA1E5773}" destId="{81D3DE37-C9F5-4E07-8B64-A195C5C380A7}" srcOrd="5" destOrd="0" parTransId="{6E7699A3-6882-4296-BC27-609E17A44FD1}" sibTransId="{A6DBE3F6-699B-45BC-BF11-76024574F6E0}"/>
    <dgm:cxn modelId="{C2DC9BAC-EC2A-4A71-9C5F-0FED74B1805F}" type="presOf" srcId="{A8B5924B-6969-4F54-BEEA-49483CAF4FB9}" destId="{ACA0D8EA-DBB3-4A0D-A0F8-2D75D28A8914}" srcOrd="0" destOrd="0" presId="urn:microsoft.com/office/officeart/2018/2/layout/IconVerticalSolidList"/>
    <dgm:cxn modelId="{EDBD73B8-3634-464C-8D5F-4F0E96B43AA9}" type="presOf" srcId="{7BEF2D50-5CA0-4E81-981E-FD9AD0CF07C4}" destId="{C151BA21-C014-4F67-81B1-279DF7CCF9A7}" srcOrd="0" destOrd="0" presId="urn:microsoft.com/office/officeart/2018/2/layout/IconVerticalSolidList"/>
    <dgm:cxn modelId="{5211CDC1-53C2-445E-A6C5-997CF59666E5}" type="presOf" srcId="{742012D0-64B5-490E-B32C-E70EFE3F017E}" destId="{AD32551C-77D4-4059-9FF1-34DE8AB07F68}" srcOrd="0" destOrd="0" presId="urn:microsoft.com/office/officeart/2018/2/layout/IconVerticalSolidList"/>
    <dgm:cxn modelId="{98CF19CB-0F0B-4EDD-9DF9-522FEFE7B928}" srcId="{5B34ED6A-0687-4040-95D2-335FDA1E5773}" destId="{319A8A7B-7810-4755-A3A5-496D5E88C8AE}" srcOrd="1" destOrd="0" parTransId="{7780D039-720D-4BB0-B463-C8C7A20B1268}" sibTransId="{646ADAEE-A3E3-41C4-A372-A9BA1D4761C3}"/>
    <dgm:cxn modelId="{8E813FDE-F47A-4DCD-836E-7E6A567F679E}" srcId="{5B34ED6A-0687-4040-95D2-335FDA1E5773}" destId="{936F9409-0E09-4A13-988B-EC777CD31524}" srcOrd="0" destOrd="0" parTransId="{95FEB46E-19F7-42DD-BF27-F5B9517823DF}" sibTransId="{06BE0125-7808-4226-9D1D-59FC75EA5BA5}"/>
    <dgm:cxn modelId="{B1B443DF-9DBF-4223-B9F1-2C384704DAB1}" type="presOf" srcId="{81D3DE37-C9F5-4E07-8B64-A195C5C380A7}" destId="{6CCA76D5-09B0-4E5E-921F-DFBA94851E2B}" srcOrd="0" destOrd="0" presId="urn:microsoft.com/office/officeart/2018/2/layout/IconVerticalSolidList"/>
    <dgm:cxn modelId="{895432AF-C767-4C64-9FC0-125947BFE7ED}" type="presParOf" srcId="{AB63DAAB-92D1-426B-8CF1-88AC3BC74A77}" destId="{C1F307A6-3E35-4BEE-BB97-24853FDBD42F}" srcOrd="0" destOrd="0" presId="urn:microsoft.com/office/officeart/2018/2/layout/IconVerticalSolidList"/>
    <dgm:cxn modelId="{F71EC081-6F87-45D7-BFE1-A252615DD383}" type="presParOf" srcId="{C1F307A6-3E35-4BEE-BB97-24853FDBD42F}" destId="{0DA7DF5A-3254-49D6-9CD9-FD3D42667ECD}" srcOrd="0" destOrd="0" presId="urn:microsoft.com/office/officeart/2018/2/layout/IconVerticalSolidList"/>
    <dgm:cxn modelId="{E5208F4B-6EBD-4137-AFC0-D9F7950ECD79}" type="presParOf" srcId="{C1F307A6-3E35-4BEE-BB97-24853FDBD42F}" destId="{8B2F186A-54A1-49CD-A6EF-574EBEB6E6B9}" srcOrd="1" destOrd="0" presId="urn:microsoft.com/office/officeart/2018/2/layout/IconVerticalSolidList"/>
    <dgm:cxn modelId="{0A734855-9E18-40A7-BCE4-AD9B7223629B}" type="presParOf" srcId="{C1F307A6-3E35-4BEE-BB97-24853FDBD42F}" destId="{293940C2-7B49-400F-9919-0D8E12E71DFE}" srcOrd="2" destOrd="0" presId="urn:microsoft.com/office/officeart/2018/2/layout/IconVerticalSolidList"/>
    <dgm:cxn modelId="{859518C4-581E-4A2A-A28A-FDDFD9569CB8}" type="presParOf" srcId="{C1F307A6-3E35-4BEE-BB97-24853FDBD42F}" destId="{CE5E19F7-3BAF-4291-A2D2-3D07CF96CC5E}" srcOrd="3" destOrd="0" presId="urn:microsoft.com/office/officeart/2018/2/layout/IconVerticalSolidList"/>
    <dgm:cxn modelId="{07F4C8D9-6C5B-4E05-8B18-BB9A1D5CD804}" type="presParOf" srcId="{AB63DAAB-92D1-426B-8CF1-88AC3BC74A77}" destId="{DFB43284-5907-4FFF-8435-F6C6FB9D0512}" srcOrd="1" destOrd="0" presId="urn:microsoft.com/office/officeart/2018/2/layout/IconVerticalSolidList"/>
    <dgm:cxn modelId="{6BC69F03-0682-490F-8C9A-62B28524E229}" type="presParOf" srcId="{AB63DAAB-92D1-426B-8CF1-88AC3BC74A77}" destId="{FEA4334C-2A43-49EC-BDA4-83D295F2F4B5}" srcOrd="2" destOrd="0" presId="urn:microsoft.com/office/officeart/2018/2/layout/IconVerticalSolidList"/>
    <dgm:cxn modelId="{0D38A0D2-23F4-4A4F-AED8-C60AB79CFCFB}" type="presParOf" srcId="{FEA4334C-2A43-49EC-BDA4-83D295F2F4B5}" destId="{863657B0-EAAF-4BE5-B023-E60E11E8F4FC}" srcOrd="0" destOrd="0" presId="urn:microsoft.com/office/officeart/2018/2/layout/IconVerticalSolidList"/>
    <dgm:cxn modelId="{C1F7713D-CF5D-4FAB-84B4-71BDB94A018F}" type="presParOf" srcId="{FEA4334C-2A43-49EC-BDA4-83D295F2F4B5}" destId="{236B914D-A60D-4E92-8097-9F047AA5F5D3}" srcOrd="1" destOrd="0" presId="urn:microsoft.com/office/officeart/2018/2/layout/IconVerticalSolidList"/>
    <dgm:cxn modelId="{A3B497CA-2D6C-4A1D-A74F-43D61A6DB341}" type="presParOf" srcId="{FEA4334C-2A43-49EC-BDA4-83D295F2F4B5}" destId="{FF12E2F1-EAEA-469D-92A2-18353F12247B}" srcOrd="2" destOrd="0" presId="urn:microsoft.com/office/officeart/2018/2/layout/IconVerticalSolidList"/>
    <dgm:cxn modelId="{CB6EA6D2-29F9-4EF1-AEC7-34DAA5644567}" type="presParOf" srcId="{FEA4334C-2A43-49EC-BDA4-83D295F2F4B5}" destId="{D4E4BADA-05E3-4299-AF62-9AF8F9736F20}" srcOrd="3" destOrd="0" presId="urn:microsoft.com/office/officeart/2018/2/layout/IconVerticalSolidList"/>
    <dgm:cxn modelId="{F9C83008-951E-4958-9B5E-F2F0B6A2B5CB}" type="presParOf" srcId="{AB63DAAB-92D1-426B-8CF1-88AC3BC74A77}" destId="{F647B47C-A82A-4901-A482-449CCA7CA623}" srcOrd="3" destOrd="0" presId="urn:microsoft.com/office/officeart/2018/2/layout/IconVerticalSolidList"/>
    <dgm:cxn modelId="{E74A6DA3-A2AF-4B33-9A9C-F65743DFDB09}" type="presParOf" srcId="{AB63DAAB-92D1-426B-8CF1-88AC3BC74A77}" destId="{70667334-0BB3-437B-AB76-EF85330CEBC6}" srcOrd="4" destOrd="0" presId="urn:microsoft.com/office/officeart/2018/2/layout/IconVerticalSolidList"/>
    <dgm:cxn modelId="{EB1821DB-725B-4FB0-B77F-BE665AC0CA05}" type="presParOf" srcId="{70667334-0BB3-437B-AB76-EF85330CEBC6}" destId="{512E1EE0-5857-48ED-93B2-01406308A974}" srcOrd="0" destOrd="0" presId="urn:microsoft.com/office/officeart/2018/2/layout/IconVerticalSolidList"/>
    <dgm:cxn modelId="{387F7065-D0C7-458F-BCB6-2B96FE577706}" type="presParOf" srcId="{70667334-0BB3-437B-AB76-EF85330CEBC6}" destId="{D03624E0-BFEE-47E9-8B7B-6999CA9AF5EE}" srcOrd="1" destOrd="0" presId="urn:microsoft.com/office/officeart/2018/2/layout/IconVerticalSolidList"/>
    <dgm:cxn modelId="{AC044631-C76D-4492-A103-A2173F638055}" type="presParOf" srcId="{70667334-0BB3-437B-AB76-EF85330CEBC6}" destId="{3FEE62C0-56D5-488C-8319-7519A5D0FB90}" srcOrd="2" destOrd="0" presId="urn:microsoft.com/office/officeart/2018/2/layout/IconVerticalSolidList"/>
    <dgm:cxn modelId="{02AB17F4-03B5-4A6B-80B5-636B2290E37C}" type="presParOf" srcId="{70667334-0BB3-437B-AB76-EF85330CEBC6}" destId="{AD32551C-77D4-4059-9FF1-34DE8AB07F68}" srcOrd="3" destOrd="0" presId="urn:microsoft.com/office/officeart/2018/2/layout/IconVerticalSolidList"/>
    <dgm:cxn modelId="{7CEB9EBF-9E36-4ACC-8E00-DEA88B3DC60C}" type="presParOf" srcId="{AB63DAAB-92D1-426B-8CF1-88AC3BC74A77}" destId="{8C4391FF-9897-423C-8B98-CE95255F6280}" srcOrd="5" destOrd="0" presId="urn:microsoft.com/office/officeart/2018/2/layout/IconVerticalSolidList"/>
    <dgm:cxn modelId="{12D4023F-93C5-448D-A815-05D558858AFB}" type="presParOf" srcId="{AB63DAAB-92D1-426B-8CF1-88AC3BC74A77}" destId="{7A517CF5-AA42-4C20-B020-2ABBAF664D0C}" srcOrd="6" destOrd="0" presId="urn:microsoft.com/office/officeart/2018/2/layout/IconVerticalSolidList"/>
    <dgm:cxn modelId="{E44935B4-AD98-4473-A3C5-6FE33465DE9C}" type="presParOf" srcId="{7A517CF5-AA42-4C20-B020-2ABBAF664D0C}" destId="{8A11BFE7-E662-4B47-9D4B-A7260B2D5951}" srcOrd="0" destOrd="0" presId="urn:microsoft.com/office/officeart/2018/2/layout/IconVerticalSolidList"/>
    <dgm:cxn modelId="{26743ADC-2DB0-492A-B8E1-A6A962DD9BB3}" type="presParOf" srcId="{7A517CF5-AA42-4C20-B020-2ABBAF664D0C}" destId="{F397198D-A4C5-4E7C-9A60-AF482EA82120}" srcOrd="1" destOrd="0" presId="urn:microsoft.com/office/officeart/2018/2/layout/IconVerticalSolidList"/>
    <dgm:cxn modelId="{2C4F8EB0-FCE8-43FB-B766-BCD6BBE7AB70}" type="presParOf" srcId="{7A517CF5-AA42-4C20-B020-2ABBAF664D0C}" destId="{5C909796-F1A4-4514-BDCB-904A6594212D}" srcOrd="2" destOrd="0" presId="urn:microsoft.com/office/officeart/2018/2/layout/IconVerticalSolidList"/>
    <dgm:cxn modelId="{D7CBB61F-EB1C-4B0B-B41F-063806677BC6}" type="presParOf" srcId="{7A517CF5-AA42-4C20-B020-2ABBAF664D0C}" destId="{C151BA21-C014-4F67-81B1-279DF7CCF9A7}" srcOrd="3" destOrd="0" presId="urn:microsoft.com/office/officeart/2018/2/layout/IconVerticalSolidList"/>
    <dgm:cxn modelId="{FAA60576-A4F3-448B-B268-2216337682C9}" type="presParOf" srcId="{AB63DAAB-92D1-426B-8CF1-88AC3BC74A77}" destId="{12FC1879-A569-41FC-ACC4-37F75B3570D8}" srcOrd="7" destOrd="0" presId="urn:microsoft.com/office/officeart/2018/2/layout/IconVerticalSolidList"/>
    <dgm:cxn modelId="{B99A67D4-3C52-4DA4-A6BB-09DDF830C134}" type="presParOf" srcId="{AB63DAAB-92D1-426B-8CF1-88AC3BC74A77}" destId="{A7DD5E49-C490-441A-9F82-65D810EF041D}" srcOrd="8" destOrd="0" presId="urn:microsoft.com/office/officeart/2018/2/layout/IconVerticalSolidList"/>
    <dgm:cxn modelId="{B8D8E9B2-ACF4-4060-A502-C3B6E803DC2C}" type="presParOf" srcId="{A7DD5E49-C490-441A-9F82-65D810EF041D}" destId="{CDE951F1-CDAE-4E88-B25D-0B2C469CCFF3}" srcOrd="0" destOrd="0" presId="urn:microsoft.com/office/officeart/2018/2/layout/IconVerticalSolidList"/>
    <dgm:cxn modelId="{ACCF7A58-5EEB-419A-93B8-B2885AB674C8}" type="presParOf" srcId="{A7DD5E49-C490-441A-9F82-65D810EF041D}" destId="{27577331-59E8-4A66-8C15-67B8A431A83E}" srcOrd="1" destOrd="0" presId="urn:microsoft.com/office/officeart/2018/2/layout/IconVerticalSolidList"/>
    <dgm:cxn modelId="{9F9448EF-9762-4940-A6B0-EB2B80858079}" type="presParOf" srcId="{A7DD5E49-C490-441A-9F82-65D810EF041D}" destId="{B076DD26-940B-4A18-BEAA-5C64EA2EDD1D}" srcOrd="2" destOrd="0" presId="urn:microsoft.com/office/officeart/2018/2/layout/IconVerticalSolidList"/>
    <dgm:cxn modelId="{2CC7DA77-DDFF-4CEE-BAC2-137B7F6B4B3B}" type="presParOf" srcId="{A7DD5E49-C490-441A-9F82-65D810EF041D}" destId="{ACA0D8EA-DBB3-4A0D-A0F8-2D75D28A8914}" srcOrd="3" destOrd="0" presId="urn:microsoft.com/office/officeart/2018/2/layout/IconVerticalSolidList"/>
    <dgm:cxn modelId="{2C82AB4B-4B76-44E7-94B7-20CDF1C4FBEE}" type="presParOf" srcId="{AB63DAAB-92D1-426B-8CF1-88AC3BC74A77}" destId="{12621C47-7074-45AC-941B-A4041BC39330}" srcOrd="9" destOrd="0" presId="urn:microsoft.com/office/officeart/2018/2/layout/IconVerticalSolidList"/>
    <dgm:cxn modelId="{9B5E7AEF-05B9-4EF2-8E6E-EC244F1E4D7B}" type="presParOf" srcId="{AB63DAAB-92D1-426B-8CF1-88AC3BC74A77}" destId="{CBFFD527-A832-4E34-B4ED-E4E16662DA07}" srcOrd="10" destOrd="0" presId="urn:microsoft.com/office/officeart/2018/2/layout/IconVerticalSolidList"/>
    <dgm:cxn modelId="{165DF3D1-47EF-401E-922C-37B6F61BF8B4}" type="presParOf" srcId="{CBFFD527-A832-4E34-B4ED-E4E16662DA07}" destId="{84F12E4A-542E-457C-A233-A4D89E677471}" srcOrd="0" destOrd="0" presId="urn:microsoft.com/office/officeart/2018/2/layout/IconVerticalSolidList"/>
    <dgm:cxn modelId="{80EE045F-F32C-4AA9-A1BF-9B40696F856C}" type="presParOf" srcId="{CBFFD527-A832-4E34-B4ED-E4E16662DA07}" destId="{4D0D18E5-2195-4013-B249-8146FC7B5164}" srcOrd="1" destOrd="0" presId="urn:microsoft.com/office/officeart/2018/2/layout/IconVerticalSolidList"/>
    <dgm:cxn modelId="{67AD12F9-9189-45BE-9FB0-638EA9E34DE9}" type="presParOf" srcId="{CBFFD527-A832-4E34-B4ED-E4E16662DA07}" destId="{66AB387C-C25F-416A-BE0E-AE4BE9342B7C}" srcOrd="2" destOrd="0" presId="urn:microsoft.com/office/officeart/2018/2/layout/IconVerticalSolidList"/>
    <dgm:cxn modelId="{AE52E260-8FCD-4B72-A16A-E1D6B0454D4B}" type="presParOf" srcId="{CBFFD527-A832-4E34-B4ED-E4E16662DA07}" destId="{6CCA76D5-09B0-4E5E-921F-DFBA94851E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DF5A-3254-49D6-9CD9-FD3D42667ECD}">
      <dsp:nvSpPr>
        <dsp:cNvPr id="0" name=""/>
        <dsp:cNvSpPr/>
      </dsp:nvSpPr>
      <dsp:spPr>
        <a:xfrm>
          <a:off x="0" y="1778"/>
          <a:ext cx="6171948" cy="7580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F186A-54A1-49CD-A6EF-574EBEB6E6B9}">
      <dsp:nvSpPr>
        <dsp:cNvPr id="0" name=""/>
        <dsp:cNvSpPr/>
      </dsp:nvSpPr>
      <dsp:spPr>
        <a:xfrm>
          <a:off x="229296" y="172330"/>
          <a:ext cx="416903" cy="416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5E19F7-3BAF-4291-A2D2-3D07CF96CC5E}">
      <dsp:nvSpPr>
        <dsp:cNvPr id="0" name=""/>
        <dsp:cNvSpPr/>
      </dsp:nvSpPr>
      <dsp:spPr>
        <a:xfrm>
          <a:off x="875496" y="1778"/>
          <a:ext cx="5296451" cy="75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22" tIns="80222" rIns="80222" bIns="80222" numCol="1" spcCol="1270" anchor="ctr" anchorCtr="0">
          <a:noAutofit/>
        </a:bodyPr>
        <a:lstStyle/>
        <a:p>
          <a:pPr marL="0" lvl="0" indent="0" algn="l" defTabSz="844550">
            <a:lnSpc>
              <a:spcPct val="100000"/>
            </a:lnSpc>
            <a:spcBef>
              <a:spcPct val="0"/>
            </a:spcBef>
            <a:spcAft>
              <a:spcPct val="35000"/>
            </a:spcAft>
            <a:buNone/>
          </a:pPr>
          <a:r>
            <a:rPr lang="en-US" sz="1900" b="1" kern="1200" dirty="0"/>
            <a:t>Total Reservations and Popular Choices</a:t>
          </a:r>
          <a:endParaRPr lang="en-US" sz="1900" kern="1200" dirty="0"/>
        </a:p>
      </dsp:txBody>
      <dsp:txXfrm>
        <a:off x="875496" y="1778"/>
        <a:ext cx="5296451" cy="758005"/>
      </dsp:txXfrm>
    </dsp:sp>
    <dsp:sp modelId="{863657B0-EAAF-4BE5-B023-E60E11E8F4FC}">
      <dsp:nvSpPr>
        <dsp:cNvPr id="0" name=""/>
        <dsp:cNvSpPr/>
      </dsp:nvSpPr>
      <dsp:spPr>
        <a:xfrm>
          <a:off x="0" y="949286"/>
          <a:ext cx="6171948" cy="7580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B914D-A60D-4E92-8097-9F047AA5F5D3}">
      <dsp:nvSpPr>
        <dsp:cNvPr id="0" name=""/>
        <dsp:cNvSpPr/>
      </dsp:nvSpPr>
      <dsp:spPr>
        <a:xfrm>
          <a:off x="229296" y="1119837"/>
          <a:ext cx="416903" cy="416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4BADA-05E3-4299-AF62-9AF8F9736F20}">
      <dsp:nvSpPr>
        <dsp:cNvPr id="0" name=""/>
        <dsp:cNvSpPr/>
      </dsp:nvSpPr>
      <dsp:spPr>
        <a:xfrm>
          <a:off x="875496" y="949286"/>
          <a:ext cx="5296451" cy="75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22" tIns="80222" rIns="80222" bIns="80222" numCol="1" spcCol="1270" anchor="ctr" anchorCtr="0">
          <a:noAutofit/>
        </a:bodyPr>
        <a:lstStyle/>
        <a:p>
          <a:pPr marL="0" lvl="0" indent="0" algn="l" defTabSz="844550">
            <a:lnSpc>
              <a:spcPct val="100000"/>
            </a:lnSpc>
            <a:spcBef>
              <a:spcPct val="0"/>
            </a:spcBef>
            <a:spcAft>
              <a:spcPct val="35000"/>
            </a:spcAft>
            <a:buNone/>
          </a:pPr>
          <a:r>
            <a:rPr lang="en-US" sz="1900" b="1" kern="1200" dirty="0"/>
            <a:t>Financial Insights</a:t>
          </a:r>
          <a:endParaRPr lang="en-US" sz="1900" kern="1200" dirty="0"/>
        </a:p>
      </dsp:txBody>
      <dsp:txXfrm>
        <a:off x="875496" y="949286"/>
        <a:ext cx="5296451" cy="758005"/>
      </dsp:txXfrm>
    </dsp:sp>
    <dsp:sp modelId="{512E1EE0-5857-48ED-93B2-01406308A974}">
      <dsp:nvSpPr>
        <dsp:cNvPr id="0" name=""/>
        <dsp:cNvSpPr/>
      </dsp:nvSpPr>
      <dsp:spPr>
        <a:xfrm>
          <a:off x="0" y="1896793"/>
          <a:ext cx="6171948" cy="7580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624E0-BFEE-47E9-8B7B-6999CA9AF5EE}">
      <dsp:nvSpPr>
        <dsp:cNvPr id="0" name=""/>
        <dsp:cNvSpPr/>
      </dsp:nvSpPr>
      <dsp:spPr>
        <a:xfrm>
          <a:off x="229296" y="2067344"/>
          <a:ext cx="416903" cy="4169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2551C-77D4-4059-9FF1-34DE8AB07F68}">
      <dsp:nvSpPr>
        <dsp:cNvPr id="0" name=""/>
        <dsp:cNvSpPr/>
      </dsp:nvSpPr>
      <dsp:spPr>
        <a:xfrm>
          <a:off x="875496" y="1896793"/>
          <a:ext cx="5296451" cy="75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22" tIns="80222" rIns="80222" bIns="80222" numCol="1" spcCol="1270" anchor="ctr" anchorCtr="0">
          <a:noAutofit/>
        </a:bodyPr>
        <a:lstStyle/>
        <a:p>
          <a:pPr marL="0" lvl="0" indent="0" algn="l" defTabSz="844550">
            <a:lnSpc>
              <a:spcPct val="100000"/>
            </a:lnSpc>
            <a:spcBef>
              <a:spcPct val="0"/>
            </a:spcBef>
            <a:spcAft>
              <a:spcPct val="35000"/>
            </a:spcAft>
            <a:buNone/>
          </a:pPr>
          <a:r>
            <a:rPr lang="en-US" sz="1900" b="1" kern="1200" dirty="0"/>
            <a:t>Booking Patterns and Trends</a:t>
          </a:r>
          <a:endParaRPr lang="en-US" sz="1900" kern="1200" dirty="0"/>
        </a:p>
      </dsp:txBody>
      <dsp:txXfrm>
        <a:off x="875496" y="1896793"/>
        <a:ext cx="5296451" cy="758005"/>
      </dsp:txXfrm>
    </dsp:sp>
    <dsp:sp modelId="{8A11BFE7-E662-4B47-9D4B-A7260B2D5951}">
      <dsp:nvSpPr>
        <dsp:cNvPr id="0" name=""/>
        <dsp:cNvSpPr/>
      </dsp:nvSpPr>
      <dsp:spPr>
        <a:xfrm>
          <a:off x="0" y="2844300"/>
          <a:ext cx="6171948" cy="7580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97198D-A4C5-4E7C-9A60-AF482EA82120}">
      <dsp:nvSpPr>
        <dsp:cNvPr id="0" name=""/>
        <dsp:cNvSpPr/>
      </dsp:nvSpPr>
      <dsp:spPr>
        <a:xfrm>
          <a:off x="229296" y="3014852"/>
          <a:ext cx="416903" cy="4169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1BA21-C014-4F67-81B1-279DF7CCF9A7}">
      <dsp:nvSpPr>
        <dsp:cNvPr id="0" name=""/>
        <dsp:cNvSpPr/>
      </dsp:nvSpPr>
      <dsp:spPr>
        <a:xfrm>
          <a:off x="875496" y="2844300"/>
          <a:ext cx="5296451" cy="75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22" tIns="80222" rIns="80222" bIns="80222" numCol="1" spcCol="1270" anchor="ctr" anchorCtr="0">
          <a:noAutofit/>
        </a:bodyPr>
        <a:lstStyle/>
        <a:p>
          <a:pPr marL="0" lvl="0" indent="0" algn="l" defTabSz="844550">
            <a:lnSpc>
              <a:spcPct val="100000"/>
            </a:lnSpc>
            <a:spcBef>
              <a:spcPct val="0"/>
            </a:spcBef>
            <a:spcAft>
              <a:spcPct val="35000"/>
            </a:spcAft>
            <a:buNone/>
          </a:pPr>
          <a:r>
            <a:rPr lang="en-US" sz="1900" b="1" kern="1200" dirty="0"/>
            <a:t>Stay Characteristics</a:t>
          </a:r>
          <a:endParaRPr lang="en-US" sz="1900" kern="1200" dirty="0"/>
        </a:p>
      </dsp:txBody>
      <dsp:txXfrm>
        <a:off x="875496" y="2844300"/>
        <a:ext cx="5296451" cy="758005"/>
      </dsp:txXfrm>
    </dsp:sp>
    <dsp:sp modelId="{CDE951F1-CDAE-4E88-B25D-0B2C469CCFF3}">
      <dsp:nvSpPr>
        <dsp:cNvPr id="0" name=""/>
        <dsp:cNvSpPr/>
      </dsp:nvSpPr>
      <dsp:spPr>
        <a:xfrm>
          <a:off x="0" y="3791808"/>
          <a:ext cx="6171948" cy="7580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77331-59E8-4A66-8C15-67B8A431A83E}">
      <dsp:nvSpPr>
        <dsp:cNvPr id="0" name=""/>
        <dsp:cNvSpPr/>
      </dsp:nvSpPr>
      <dsp:spPr>
        <a:xfrm>
          <a:off x="229296" y="3962359"/>
          <a:ext cx="416903" cy="4169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A0D8EA-DBB3-4A0D-A0F8-2D75D28A8914}">
      <dsp:nvSpPr>
        <dsp:cNvPr id="0" name=""/>
        <dsp:cNvSpPr/>
      </dsp:nvSpPr>
      <dsp:spPr>
        <a:xfrm>
          <a:off x="875496" y="3791808"/>
          <a:ext cx="5296451" cy="75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22" tIns="80222" rIns="80222" bIns="80222" numCol="1" spcCol="1270" anchor="ctr" anchorCtr="0">
          <a:noAutofit/>
        </a:bodyPr>
        <a:lstStyle/>
        <a:p>
          <a:pPr marL="0" lvl="0" indent="0" algn="l" defTabSz="844550">
            <a:lnSpc>
              <a:spcPct val="100000"/>
            </a:lnSpc>
            <a:spcBef>
              <a:spcPct val="0"/>
            </a:spcBef>
            <a:spcAft>
              <a:spcPct val="35000"/>
            </a:spcAft>
            <a:buNone/>
          </a:pPr>
          <a:r>
            <a:rPr lang="en-US" sz="1900" b="1" kern="1200" dirty="0"/>
            <a:t>Lead Time</a:t>
          </a:r>
          <a:endParaRPr lang="en-US" sz="1900" kern="1200" dirty="0"/>
        </a:p>
      </dsp:txBody>
      <dsp:txXfrm>
        <a:off x="875496" y="3791808"/>
        <a:ext cx="5296451" cy="758005"/>
      </dsp:txXfrm>
    </dsp:sp>
    <dsp:sp modelId="{84F12E4A-542E-457C-A233-A4D89E677471}">
      <dsp:nvSpPr>
        <dsp:cNvPr id="0" name=""/>
        <dsp:cNvSpPr/>
      </dsp:nvSpPr>
      <dsp:spPr>
        <a:xfrm>
          <a:off x="0" y="4739315"/>
          <a:ext cx="6171948" cy="7580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D18E5-2195-4013-B249-8146FC7B5164}">
      <dsp:nvSpPr>
        <dsp:cNvPr id="0" name=""/>
        <dsp:cNvSpPr/>
      </dsp:nvSpPr>
      <dsp:spPr>
        <a:xfrm>
          <a:off x="229296" y="4909866"/>
          <a:ext cx="416903" cy="4169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A76D5-09B0-4E5E-921F-DFBA94851E2B}">
      <dsp:nvSpPr>
        <dsp:cNvPr id="0" name=""/>
        <dsp:cNvSpPr/>
      </dsp:nvSpPr>
      <dsp:spPr>
        <a:xfrm>
          <a:off x="875496" y="4739315"/>
          <a:ext cx="5296451" cy="75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22" tIns="80222" rIns="80222" bIns="80222" numCol="1" spcCol="1270" anchor="ctr" anchorCtr="0">
          <a:noAutofit/>
        </a:bodyPr>
        <a:lstStyle/>
        <a:p>
          <a:pPr marL="0" lvl="0" indent="0" algn="l" defTabSz="844550">
            <a:lnSpc>
              <a:spcPct val="100000"/>
            </a:lnSpc>
            <a:spcBef>
              <a:spcPct val="0"/>
            </a:spcBef>
            <a:spcAft>
              <a:spcPct val="35000"/>
            </a:spcAft>
            <a:buNone/>
          </a:pPr>
          <a:r>
            <a:rPr lang="en-US" sz="1900" b="1" kern="1200" dirty="0"/>
            <a:t>Booking Status</a:t>
          </a:r>
          <a:endParaRPr lang="en-US" sz="1900" kern="1200" dirty="0"/>
        </a:p>
      </dsp:txBody>
      <dsp:txXfrm>
        <a:off x="875496" y="4739315"/>
        <a:ext cx="5296451" cy="7580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6/24/2024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05841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6/24/2024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8079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6/24/2024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62418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6/24/2024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6842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6/24/2024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76585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6/24/2024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5717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6/24/2024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1512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6/24/2024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16572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6/24/2024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5786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6/24/2024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0019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6/24/2024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591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6/24/2024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767925"/>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Pressing Counter Bell">
            <a:extLst>
              <a:ext uri="{FF2B5EF4-FFF2-40B4-BE49-F238E27FC236}">
                <a16:creationId xmlns:a16="http://schemas.microsoft.com/office/drawing/2014/main" id="{D22042DD-C60A-913E-430E-58957E5487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04088" y="-843196"/>
            <a:ext cx="4693473" cy="3954040"/>
          </a:xfrm>
        </p:spPr>
        <p:txBody>
          <a:bodyPr anchor="b">
            <a:normAutofit/>
          </a:bodyPr>
          <a:lstStyle/>
          <a:p>
            <a:r>
              <a:rPr lang="en-US">
                <a:solidFill>
                  <a:srgbClr val="FFFFFF"/>
                </a:solidFill>
              </a:rPr>
              <a:t>Hotel Reservation Analysis</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49A223FE-839F-3948-F438-39B74C4488A2}"/>
              </a:ext>
            </a:extLst>
          </p:cNvPr>
          <p:cNvSpPr>
            <a:spLocks noGrp="1"/>
          </p:cNvSpPr>
          <p:nvPr/>
        </p:nvSpPr>
        <p:spPr>
          <a:xfrm>
            <a:off x="797667" y="5538526"/>
            <a:ext cx="5819775" cy="670945"/>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dirty="0"/>
          </a:p>
          <a:p>
            <a:r>
              <a:rPr lang="en-US" sz="2200" dirty="0" err="1"/>
              <a:t>Sriniha</a:t>
            </a:r>
            <a:r>
              <a:rPr lang="en-US" sz="2200" dirty="0"/>
              <a:t> </a:t>
            </a:r>
            <a:r>
              <a:rPr lang="en-US" sz="2200" dirty="0" err="1"/>
              <a:t>Mourila</a:t>
            </a:r>
            <a:endParaRPr lang="en-US" sz="2200"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5C6A-39E8-FF0C-5DE8-EE9FCB385D2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2C4930F-2465-E146-48B7-1EE9DD488515}"/>
              </a:ext>
            </a:extLst>
          </p:cNvPr>
          <p:cNvSpPr>
            <a:spLocks noGrp="1"/>
          </p:cNvSpPr>
          <p:nvPr>
            <p:ph idx="1"/>
          </p:nvPr>
        </p:nvSpPr>
        <p:spPr/>
        <p:txBody>
          <a:bodyPr vert="horz" lIns="91440" tIns="45720" rIns="91440" bIns="45720" rtlCol="0" anchor="t">
            <a:normAutofit/>
          </a:bodyPr>
          <a:lstStyle/>
          <a:p>
            <a:r>
              <a:rPr lang="en-US" sz="2300" dirty="0">
                <a:latin typeface="Times New Roman"/>
                <a:cs typeface="Times New Roman"/>
              </a:rPr>
              <a:t>The analysis of the hotel reservation dataset provided valuable insights that can inform strategic decisions for the hotel. Understanding guest preferences, such as the popularity of Meal Plan 1 and Room Type 1, helps in tailoring services and offers. </a:t>
            </a:r>
            <a:endParaRPr lang="en-US" sz="2300" dirty="0">
              <a:latin typeface="Calisto MT"/>
              <a:cs typeface="Times New Roman"/>
            </a:endParaRPr>
          </a:p>
          <a:p>
            <a:r>
              <a:rPr lang="en-US" sz="2300" dirty="0">
                <a:latin typeface="Times New Roman"/>
                <a:cs typeface="Times New Roman"/>
              </a:rPr>
              <a:t>Identified booking patterns and peak times can assist in resource planning and marketing efforts. </a:t>
            </a:r>
            <a:endParaRPr lang="en-US" sz="2300">
              <a:latin typeface="Calisto MT"/>
              <a:cs typeface="Times New Roman"/>
            </a:endParaRPr>
          </a:p>
          <a:p>
            <a:r>
              <a:rPr lang="en-US" sz="2300" dirty="0">
                <a:latin typeface="Times New Roman"/>
                <a:cs typeface="Times New Roman"/>
              </a:rPr>
              <a:t>Financial insights, including the average prices associated with different guest demographics and market segments, are crucial for revenue management.</a:t>
            </a:r>
          </a:p>
        </p:txBody>
      </p:sp>
    </p:spTree>
    <p:extLst>
      <p:ext uri="{BB962C8B-B14F-4D97-AF65-F5344CB8AC3E}">
        <p14:creationId xmlns:p14="http://schemas.microsoft.com/office/powerpoint/2010/main" val="364111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537A-C8AE-465F-D5BF-F347076836C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3EF80A0-7B70-082B-1F55-8ECF484ED80F}"/>
              </a:ext>
            </a:extLst>
          </p:cNvPr>
          <p:cNvSpPr>
            <a:spLocks noGrp="1"/>
          </p:cNvSpPr>
          <p:nvPr>
            <p:ph idx="1"/>
          </p:nvPr>
        </p:nvSpPr>
        <p:spPr/>
        <p:txBody>
          <a:bodyPr vert="horz" lIns="91440" tIns="45720" rIns="91440" bIns="45720" rtlCol="0" anchor="t">
            <a:normAutofit/>
          </a:bodyPr>
          <a:lstStyle/>
          <a:p>
            <a:pPr algn="just"/>
            <a:r>
              <a:rPr lang="en-US" sz="2300" dirty="0">
                <a:latin typeface="Times New Roman"/>
                <a:cs typeface="Times New Roman"/>
              </a:rPr>
              <a:t>The analysis of the hotel reservation dataset reveals important insights into guest preferences, booking trends, and operational factors that influence the hotel's performance. The dataset comprises various attributes related to hotel reservations, including booking details, guest demographics, stay characteristics, and financial information. This report summarizes key findings from the analysis, highlighting significant patterns and trends.</a:t>
            </a:r>
            <a:endParaRPr lang="en-US" sz="2300" dirty="0"/>
          </a:p>
        </p:txBody>
      </p:sp>
    </p:spTree>
    <p:extLst>
      <p:ext uri="{BB962C8B-B14F-4D97-AF65-F5344CB8AC3E}">
        <p14:creationId xmlns:p14="http://schemas.microsoft.com/office/powerpoint/2010/main" val="2381749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7739CC-3E40-E55E-B6DE-4781D18B75B8}"/>
              </a:ext>
            </a:extLst>
          </p:cNvPr>
          <p:cNvSpPr>
            <a:spLocks noGrp="1"/>
          </p:cNvSpPr>
          <p:nvPr>
            <p:ph type="title"/>
          </p:nvPr>
        </p:nvSpPr>
        <p:spPr>
          <a:xfrm>
            <a:off x="704088" y="914400"/>
            <a:ext cx="3914776" cy="3977269"/>
          </a:xfrm>
        </p:spPr>
        <p:txBody>
          <a:bodyPr>
            <a:normAutofit/>
          </a:bodyPr>
          <a:lstStyle/>
          <a:p>
            <a:r>
              <a:rPr lang="en-US" dirty="0"/>
              <a:t>Key findings</a:t>
            </a:r>
          </a:p>
        </p:txBody>
      </p:sp>
      <p:graphicFrame>
        <p:nvGraphicFramePr>
          <p:cNvPr id="3746" name="Content Placeholder 2">
            <a:extLst>
              <a:ext uri="{FF2B5EF4-FFF2-40B4-BE49-F238E27FC236}">
                <a16:creationId xmlns:a16="http://schemas.microsoft.com/office/drawing/2014/main" id="{F7E08195-0753-1FF5-1A3F-4CB12748AF1A}"/>
              </a:ext>
            </a:extLst>
          </p:cNvPr>
          <p:cNvGraphicFramePr>
            <a:graphicFrameLocks noGrp="1"/>
          </p:cNvGraphicFramePr>
          <p:nvPr>
            <p:extLst>
              <p:ext uri="{D42A27DB-BD31-4B8C-83A1-F6EECF244321}">
                <p14:modId xmlns:p14="http://schemas.microsoft.com/office/powerpoint/2010/main" val="4290852021"/>
              </p:ext>
            </p:extLst>
          </p:nvPr>
        </p:nvGraphicFramePr>
        <p:xfrm>
          <a:off x="5356978" y="915068"/>
          <a:ext cx="6171948" cy="549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54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6DBB-D610-E4C3-BBDF-1213672D77C5}"/>
              </a:ext>
            </a:extLst>
          </p:cNvPr>
          <p:cNvSpPr>
            <a:spLocks noGrp="1"/>
          </p:cNvSpPr>
          <p:nvPr>
            <p:ph type="title"/>
          </p:nvPr>
        </p:nvSpPr>
        <p:spPr/>
        <p:txBody>
          <a:bodyPr/>
          <a:lstStyle/>
          <a:p>
            <a:r>
              <a:rPr lang="en-US" dirty="0"/>
              <a:t>Total reservations and popular choices</a:t>
            </a:r>
          </a:p>
        </p:txBody>
      </p:sp>
      <p:sp>
        <p:nvSpPr>
          <p:cNvPr id="3" name="Content Placeholder 2">
            <a:extLst>
              <a:ext uri="{FF2B5EF4-FFF2-40B4-BE49-F238E27FC236}">
                <a16:creationId xmlns:a16="http://schemas.microsoft.com/office/drawing/2014/main" id="{0AA17D2E-8B8B-2635-E8EE-C6317554A02C}"/>
              </a:ext>
            </a:extLst>
          </p:cNvPr>
          <p:cNvSpPr>
            <a:spLocks noGrp="1"/>
          </p:cNvSpPr>
          <p:nvPr>
            <p:ph idx="1"/>
          </p:nvPr>
        </p:nvSpPr>
        <p:spPr>
          <a:xfrm>
            <a:off x="7660235" y="977392"/>
            <a:ext cx="5573165" cy="2520696"/>
          </a:xfrm>
        </p:spPr>
        <p:txBody>
          <a:bodyPr vert="horz" lIns="91440" tIns="45720" rIns="91440" bIns="45720" rtlCol="0" anchor="t">
            <a:normAutofit/>
          </a:bodyPr>
          <a:lstStyle/>
          <a:p>
            <a:pPr algn="just"/>
            <a:endParaRPr lang="en-US" dirty="0">
              <a:latin typeface="Times New Roman"/>
              <a:cs typeface="Times New Roman"/>
            </a:endParaRPr>
          </a:p>
          <a:p>
            <a:pPr algn="just"/>
            <a:endParaRPr lang="en-US" dirty="0"/>
          </a:p>
        </p:txBody>
      </p:sp>
      <p:sp>
        <p:nvSpPr>
          <p:cNvPr id="4" name="Rectangle: Rounded Corners 3">
            <a:extLst>
              <a:ext uri="{FF2B5EF4-FFF2-40B4-BE49-F238E27FC236}">
                <a16:creationId xmlns:a16="http://schemas.microsoft.com/office/drawing/2014/main" id="{E9314EC6-EDB4-BEFF-1687-E88A4FF73369}"/>
              </a:ext>
            </a:extLst>
          </p:cNvPr>
          <p:cNvSpPr/>
          <p:nvPr/>
        </p:nvSpPr>
        <p:spPr>
          <a:xfrm>
            <a:off x="1136984" y="1753937"/>
            <a:ext cx="3289300" cy="952500"/>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rPr>
              <a:t>Total Reservations: 700</a:t>
            </a:r>
          </a:p>
        </p:txBody>
      </p:sp>
      <p:pic>
        <p:nvPicPr>
          <p:cNvPr id="5" name="Picture 4">
            <a:extLst>
              <a:ext uri="{FF2B5EF4-FFF2-40B4-BE49-F238E27FC236}">
                <a16:creationId xmlns:a16="http://schemas.microsoft.com/office/drawing/2014/main" id="{5A9AFA3D-10F2-92B8-60EE-DD1DAAA5FAF0}"/>
              </a:ext>
            </a:extLst>
          </p:cNvPr>
          <p:cNvPicPr>
            <a:picLocks noChangeAspect="1"/>
          </p:cNvPicPr>
          <p:nvPr/>
        </p:nvPicPr>
        <p:blipFill>
          <a:blip r:embed="rId2"/>
          <a:stretch>
            <a:fillRect/>
          </a:stretch>
        </p:blipFill>
        <p:spPr>
          <a:xfrm>
            <a:off x="300038" y="3074987"/>
            <a:ext cx="4657725" cy="352742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19A0F35C-2F31-34A9-4083-3FC9A2A5E779}"/>
              </a:ext>
            </a:extLst>
          </p:cNvPr>
          <p:cNvPicPr>
            <a:picLocks noChangeAspect="1"/>
          </p:cNvPicPr>
          <p:nvPr/>
        </p:nvPicPr>
        <p:blipFill>
          <a:blip r:embed="rId3"/>
          <a:stretch>
            <a:fillRect/>
          </a:stretch>
        </p:blipFill>
        <p:spPr>
          <a:xfrm>
            <a:off x="5105400" y="3067050"/>
            <a:ext cx="6705600" cy="3543300"/>
          </a:xfrm>
          <a:prstGeom prst="rect">
            <a:avLst/>
          </a:prstGeom>
        </p:spPr>
      </p:pic>
      <p:sp>
        <p:nvSpPr>
          <p:cNvPr id="8" name="Rectangle: Rounded Corners 7">
            <a:extLst>
              <a:ext uri="{FF2B5EF4-FFF2-40B4-BE49-F238E27FC236}">
                <a16:creationId xmlns:a16="http://schemas.microsoft.com/office/drawing/2014/main" id="{DC0FCC59-7FF9-8404-C14F-D21E103AD318}"/>
              </a:ext>
            </a:extLst>
          </p:cNvPr>
          <p:cNvSpPr/>
          <p:nvPr/>
        </p:nvSpPr>
        <p:spPr>
          <a:xfrm>
            <a:off x="5772484" y="1715837"/>
            <a:ext cx="4368800" cy="990600"/>
          </a:xfrm>
          <a:prstGeom prst="roundRect">
            <a:avLst/>
          </a:prstGeom>
          <a:solidFill>
            <a:schemeClr val="accent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300" dirty="0">
                <a:solidFill>
                  <a:schemeClr val="bg1"/>
                </a:solidFill>
              </a:rPr>
              <a:t>Common Market Segment: Online - 74%</a:t>
            </a:r>
          </a:p>
        </p:txBody>
      </p:sp>
    </p:spTree>
    <p:extLst>
      <p:ext uri="{BB962C8B-B14F-4D97-AF65-F5344CB8AC3E}">
        <p14:creationId xmlns:p14="http://schemas.microsoft.com/office/powerpoint/2010/main" val="407916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2B0C-1B1F-4CBE-890E-4598C933D445}"/>
              </a:ext>
            </a:extLst>
          </p:cNvPr>
          <p:cNvSpPr>
            <a:spLocks noGrp="1"/>
          </p:cNvSpPr>
          <p:nvPr>
            <p:ph type="title"/>
          </p:nvPr>
        </p:nvSpPr>
        <p:spPr/>
        <p:txBody>
          <a:bodyPr/>
          <a:lstStyle/>
          <a:p>
            <a:r>
              <a:rPr lang="en-US" dirty="0"/>
              <a:t>Financial insights</a:t>
            </a:r>
          </a:p>
        </p:txBody>
      </p:sp>
      <p:pic>
        <p:nvPicPr>
          <p:cNvPr id="4" name="Graphic 3" descr="Mortgage with solid fill">
            <a:extLst>
              <a:ext uri="{FF2B5EF4-FFF2-40B4-BE49-F238E27FC236}">
                <a16:creationId xmlns:a16="http://schemas.microsoft.com/office/drawing/2014/main" id="{5899523C-FF27-4E95-82EA-A25BF002D1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5222" y="2931693"/>
            <a:ext cx="1114928" cy="954505"/>
          </a:xfrm>
          <a:prstGeom prst="rect">
            <a:avLst/>
          </a:prstGeom>
        </p:spPr>
      </p:pic>
      <p:pic>
        <p:nvPicPr>
          <p:cNvPr id="7" name="Graphic 6" descr="Building with solid fill">
            <a:extLst>
              <a:ext uri="{FF2B5EF4-FFF2-40B4-BE49-F238E27FC236}">
                <a16:creationId xmlns:a16="http://schemas.microsoft.com/office/drawing/2014/main" id="{88199207-C3A2-DA02-45AC-16ACEF35C7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1221" y="2971800"/>
            <a:ext cx="914400" cy="914400"/>
          </a:xfrm>
          <a:prstGeom prst="rect">
            <a:avLst/>
          </a:prstGeom>
        </p:spPr>
      </p:pic>
      <p:pic>
        <p:nvPicPr>
          <p:cNvPr id="8" name="Graphic 7" descr="Family with boy with solid fill">
            <a:extLst>
              <a:ext uri="{FF2B5EF4-FFF2-40B4-BE49-F238E27FC236}">
                <a16:creationId xmlns:a16="http://schemas.microsoft.com/office/drawing/2014/main" id="{1E6A3E32-97C9-54E3-0EB4-B0DB45F662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3537" y="2958432"/>
            <a:ext cx="914400" cy="914400"/>
          </a:xfrm>
          <a:prstGeom prst="rect">
            <a:avLst/>
          </a:prstGeom>
        </p:spPr>
      </p:pic>
      <p:pic>
        <p:nvPicPr>
          <p:cNvPr id="10" name="Graphic 9" descr="Wireless with solid fill">
            <a:extLst>
              <a:ext uri="{FF2B5EF4-FFF2-40B4-BE49-F238E27FC236}">
                <a16:creationId xmlns:a16="http://schemas.microsoft.com/office/drawing/2014/main" id="{0A5EB9BA-22DB-7143-3E00-D52A66A4C2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280000">
            <a:off x="9718780" y="2666847"/>
            <a:ext cx="446506" cy="446506"/>
          </a:xfrm>
          <a:prstGeom prst="rect">
            <a:avLst/>
          </a:prstGeom>
        </p:spPr>
      </p:pic>
      <p:sp>
        <p:nvSpPr>
          <p:cNvPr id="11" name="TextBox 10">
            <a:extLst>
              <a:ext uri="{FF2B5EF4-FFF2-40B4-BE49-F238E27FC236}">
                <a16:creationId xmlns:a16="http://schemas.microsoft.com/office/drawing/2014/main" id="{1DE8312A-2A68-DBC1-3BCB-990D1433399B}"/>
              </a:ext>
            </a:extLst>
          </p:cNvPr>
          <p:cNvSpPr txBox="1"/>
          <p:nvPr/>
        </p:nvSpPr>
        <p:spPr>
          <a:xfrm>
            <a:off x="1322859" y="1910651"/>
            <a:ext cx="2986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Avg Price for Reservations Involving Children</a:t>
            </a:r>
            <a:endParaRPr lang="en-US" dirty="0"/>
          </a:p>
        </p:txBody>
      </p:sp>
      <p:sp>
        <p:nvSpPr>
          <p:cNvPr id="12" name="TextBox 11">
            <a:extLst>
              <a:ext uri="{FF2B5EF4-FFF2-40B4-BE49-F238E27FC236}">
                <a16:creationId xmlns:a16="http://schemas.microsoft.com/office/drawing/2014/main" id="{ED062302-4F56-2664-6F14-E9539BB6CF50}"/>
              </a:ext>
            </a:extLst>
          </p:cNvPr>
          <p:cNvSpPr txBox="1"/>
          <p:nvPr/>
        </p:nvSpPr>
        <p:spPr>
          <a:xfrm>
            <a:off x="4918963" y="1910652"/>
            <a:ext cx="27454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Popular Room Type and Price with Children</a:t>
            </a:r>
          </a:p>
        </p:txBody>
      </p:sp>
      <p:sp>
        <p:nvSpPr>
          <p:cNvPr id="13" name="TextBox 12">
            <a:extLst>
              <a:ext uri="{FF2B5EF4-FFF2-40B4-BE49-F238E27FC236}">
                <a16:creationId xmlns:a16="http://schemas.microsoft.com/office/drawing/2014/main" id="{CF571648-8D2F-33F4-6EEA-41FD5C8C99DF}"/>
              </a:ext>
            </a:extLst>
          </p:cNvPr>
          <p:cNvSpPr txBox="1"/>
          <p:nvPr/>
        </p:nvSpPr>
        <p:spPr>
          <a:xfrm>
            <a:off x="8381383" y="1910651"/>
            <a:ext cx="27855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Highest Avg Price by Market Segment</a:t>
            </a:r>
          </a:p>
        </p:txBody>
      </p:sp>
      <p:sp>
        <p:nvSpPr>
          <p:cNvPr id="14" name="TextBox 13">
            <a:extLst>
              <a:ext uri="{FF2B5EF4-FFF2-40B4-BE49-F238E27FC236}">
                <a16:creationId xmlns:a16="http://schemas.microsoft.com/office/drawing/2014/main" id="{AD6B10B1-E461-056B-00C8-123BBB688C72}"/>
              </a:ext>
            </a:extLst>
          </p:cNvPr>
          <p:cNvSpPr txBox="1"/>
          <p:nvPr/>
        </p:nvSpPr>
        <p:spPr>
          <a:xfrm>
            <a:off x="1797075" y="4142082"/>
            <a:ext cx="2024207" cy="1631216"/>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cs typeface="Times New Roman"/>
              </a:rPr>
              <a:t>The average price per room for reservations that include children is $144.56.</a:t>
            </a:r>
            <a:endParaRPr lang="en-US" sz="2000" dirty="0"/>
          </a:p>
        </p:txBody>
      </p:sp>
      <p:sp>
        <p:nvSpPr>
          <p:cNvPr id="15" name="TextBox 14">
            <a:extLst>
              <a:ext uri="{FF2B5EF4-FFF2-40B4-BE49-F238E27FC236}">
                <a16:creationId xmlns:a16="http://schemas.microsoft.com/office/drawing/2014/main" id="{C798CDD5-4CDB-AC59-2784-A935A1064924}"/>
              </a:ext>
            </a:extLst>
          </p:cNvPr>
          <p:cNvSpPr txBox="1"/>
          <p:nvPr/>
        </p:nvSpPr>
        <p:spPr>
          <a:xfrm>
            <a:off x="5099074" y="4142081"/>
            <a:ext cx="2371785" cy="646331"/>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Room Type  1       </a:t>
            </a:r>
            <a:endParaRPr lang="en-US"/>
          </a:p>
          <a:p>
            <a:pPr algn="ctr"/>
            <a:r>
              <a:rPr lang="en-US" dirty="0"/>
              <a:t> $123.12</a:t>
            </a:r>
          </a:p>
        </p:txBody>
      </p:sp>
      <p:sp>
        <p:nvSpPr>
          <p:cNvPr id="16" name="TextBox 15">
            <a:extLst>
              <a:ext uri="{FF2B5EF4-FFF2-40B4-BE49-F238E27FC236}">
                <a16:creationId xmlns:a16="http://schemas.microsoft.com/office/drawing/2014/main" id="{FAD60CFE-736E-4642-EAA8-BFD998D590D6}"/>
              </a:ext>
            </a:extLst>
          </p:cNvPr>
          <p:cNvSpPr txBox="1"/>
          <p:nvPr/>
        </p:nvSpPr>
        <p:spPr>
          <a:xfrm>
            <a:off x="8681811" y="4142083"/>
            <a:ext cx="2171260" cy="1877437"/>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dirty="0"/>
          </a:p>
          <a:p>
            <a:pPr algn="just"/>
            <a:r>
              <a:rPr lang="en-US" sz="2000" dirty="0">
                <a:latin typeface="Times New Roman"/>
                <a:cs typeface="Times New Roman"/>
              </a:rPr>
              <a:t>The Online market segment generates the highest average price per room.</a:t>
            </a:r>
          </a:p>
          <a:p>
            <a:pPr algn="ctr"/>
            <a:endParaRPr lang="en-US" dirty="0"/>
          </a:p>
        </p:txBody>
      </p:sp>
    </p:spTree>
    <p:extLst>
      <p:ext uri="{BB962C8B-B14F-4D97-AF65-F5344CB8AC3E}">
        <p14:creationId xmlns:p14="http://schemas.microsoft.com/office/powerpoint/2010/main" val="286821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8D8A-B7EF-0D22-0693-D409DDE65B5F}"/>
              </a:ext>
            </a:extLst>
          </p:cNvPr>
          <p:cNvSpPr>
            <a:spLocks noGrp="1"/>
          </p:cNvSpPr>
          <p:nvPr>
            <p:ph type="title"/>
          </p:nvPr>
        </p:nvSpPr>
        <p:spPr/>
        <p:txBody>
          <a:bodyPr/>
          <a:lstStyle/>
          <a:p>
            <a:r>
              <a:rPr lang="en-US" dirty="0"/>
              <a:t>Booking patterns and trends</a:t>
            </a:r>
          </a:p>
        </p:txBody>
      </p:sp>
      <p:sp>
        <p:nvSpPr>
          <p:cNvPr id="7" name="Rectangle 6">
            <a:extLst>
              <a:ext uri="{FF2B5EF4-FFF2-40B4-BE49-F238E27FC236}">
                <a16:creationId xmlns:a16="http://schemas.microsoft.com/office/drawing/2014/main" id="{C7838DF7-F877-437E-73BD-13D00A44863E}"/>
              </a:ext>
            </a:extLst>
          </p:cNvPr>
          <p:cNvSpPr/>
          <p:nvPr/>
        </p:nvSpPr>
        <p:spPr>
          <a:xfrm>
            <a:off x="1958306" y="4130674"/>
            <a:ext cx="887664" cy="1449136"/>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66AFAF-C776-8FA7-A69F-0856FC2CB126}"/>
              </a:ext>
            </a:extLst>
          </p:cNvPr>
          <p:cNvSpPr/>
          <p:nvPr/>
        </p:nvSpPr>
        <p:spPr>
          <a:xfrm>
            <a:off x="3589254" y="2339304"/>
            <a:ext cx="887664" cy="3227137"/>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829F39-1778-776A-8E8C-98A7298572CC}"/>
              </a:ext>
            </a:extLst>
          </p:cNvPr>
          <p:cNvSpPr txBox="1"/>
          <p:nvPr/>
        </p:nvSpPr>
        <p:spPr>
          <a:xfrm>
            <a:off x="1489712" y="1857200"/>
            <a:ext cx="376783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300" dirty="0">
                <a:latin typeface="Times New Roman"/>
                <a:cs typeface="Times New Roman"/>
              </a:rPr>
              <a:t>Reservations by Year</a:t>
            </a:r>
          </a:p>
        </p:txBody>
      </p:sp>
      <p:sp>
        <p:nvSpPr>
          <p:cNvPr id="10" name="TextBox 9">
            <a:extLst>
              <a:ext uri="{FF2B5EF4-FFF2-40B4-BE49-F238E27FC236}">
                <a16:creationId xmlns:a16="http://schemas.microsoft.com/office/drawing/2014/main" id="{26960787-B24A-8D4B-56AF-BA82B095694B}"/>
              </a:ext>
            </a:extLst>
          </p:cNvPr>
          <p:cNvSpPr txBox="1"/>
          <p:nvPr/>
        </p:nvSpPr>
        <p:spPr>
          <a:xfrm>
            <a:off x="1964082" y="5591623"/>
            <a:ext cx="8818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2017</a:t>
            </a:r>
          </a:p>
        </p:txBody>
      </p:sp>
      <p:sp>
        <p:nvSpPr>
          <p:cNvPr id="11" name="TextBox 10">
            <a:extLst>
              <a:ext uri="{FF2B5EF4-FFF2-40B4-BE49-F238E27FC236}">
                <a16:creationId xmlns:a16="http://schemas.microsoft.com/office/drawing/2014/main" id="{7267E9CD-B795-7562-83B7-E41492B2643F}"/>
              </a:ext>
            </a:extLst>
          </p:cNvPr>
          <p:cNvSpPr txBox="1"/>
          <p:nvPr/>
        </p:nvSpPr>
        <p:spPr>
          <a:xfrm>
            <a:off x="3581660" y="5591622"/>
            <a:ext cx="8818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2018</a:t>
            </a:r>
          </a:p>
        </p:txBody>
      </p:sp>
      <p:cxnSp>
        <p:nvCxnSpPr>
          <p:cNvPr id="12" name="Straight Arrow Connector 11">
            <a:extLst>
              <a:ext uri="{FF2B5EF4-FFF2-40B4-BE49-F238E27FC236}">
                <a16:creationId xmlns:a16="http://schemas.microsoft.com/office/drawing/2014/main" id="{C8DE2014-E872-2B20-842E-67E9CAB861DA}"/>
              </a:ext>
            </a:extLst>
          </p:cNvPr>
          <p:cNvCxnSpPr/>
          <p:nvPr/>
        </p:nvCxnSpPr>
        <p:spPr>
          <a:xfrm flipH="1" flipV="1">
            <a:off x="1383232" y="2305384"/>
            <a:ext cx="1069" cy="322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21831DE-560C-E71B-C67D-B11C107DA25E}"/>
              </a:ext>
            </a:extLst>
          </p:cNvPr>
          <p:cNvCxnSpPr>
            <a:cxnSpLocks/>
          </p:cNvCxnSpPr>
          <p:nvPr/>
        </p:nvCxnSpPr>
        <p:spPr>
          <a:xfrm>
            <a:off x="1397669" y="5575298"/>
            <a:ext cx="3955983" cy="5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3651CE5-B16F-1D03-D3B9-78E0FA532383}"/>
              </a:ext>
            </a:extLst>
          </p:cNvPr>
          <p:cNvSpPr txBox="1"/>
          <p:nvPr/>
        </p:nvSpPr>
        <p:spPr>
          <a:xfrm>
            <a:off x="2131111" y="4282505"/>
            <a:ext cx="5745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Times New Roman"/>
                <a:cs typeface="Times New Roman"/>
              </a:rPr>
              <a:t>123</a:t>
            </a:r>
            <a:endParaRPr lang="en-US" dirty="0"/>
          </a:p>
        </p:txBody>
      </p:sp>
      <p:sp>
        <p:nvSpPr>
          <p:cNvPr id="15" name="TextBox 14">
            <a:extLst>
              <a:ext uri="{FF2B5EF4-FFF2-40B4-BE49-F238E27FC236}">
                <a16:creationId xmlns:a16="http://schemas.microsoft.com/office/drawing/2014/main" id="{8EA7A364-6FE5-6136-FBF3-C352CD48DD78}"/>
              </a:ext>
            </a:extLst>
          </p:cNvPr>
          <p:cNvSpPr txBox="1"/>
          <p:nvPr/>
        </p:nvSpPr>
        <p:spPr>
          <a:xfrm>
            <a:off x="3748689" y="2544610"/>
            <a:ext cx="5745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Times New Roman"/>
                <a:cs typeface="Times New Roman"/>
              </a:rPr>
              <a:t>577</a:t>
            </a:r>
            <a:endParaRPr lang="en-US" dirty="0"/>
          </a:p>
        </p:txBody>
      </p:sp>
      <p:pic>
        <p:nvPicPr>
          <p:cNvPr id="19" name="Picture 18" descr="A blue pie chart with text&#10;&#10;Description automatically generated">
            <a:extLst>
              <a:ext uri="{FF2B5EF4-FFF2-40B4-BE49-F238E27FC236}">
                <a16:creationId xmlns:a16="http://schemas.microsoft.com/office/drawing/2014/main" id="{4309E3F7-6725-D33C-E208-D7443D8B083D}"/>
              </a:ext>
            </a:extLst>
          </p:cNvPr>
          <p:cNvPicPr>
            <a:picLocks noChangeAspect="1"/>
          </p:cNvPicPr>
          <p:nvPr/>
        </p:nvPicPr>
        <p:blipFill>
          <a:blip r:embed="rId2"/>
          <a:stretch>
            <a:fillRect/>
          </a:stretch>
        </p:blipFill>
        <p:spPr>
          <a:xfrm>
            <a:off x="6044479" y="2686551"/>
            <a:ext cx="5381623" cy="3271403"/>
          </a:xfrm>
          <a:prstGeom prst="rect">
            <a:avLst/>
          </a:prstGeom>
        </p:spPr>
      </p:pic>
      <p:sp>
        <p:nvSpPr>
          <p:cNvPr id="21" name="TextBox 20">
            <a:extLst>
              <a:ext uri="{FF2B5EF4-FFF2-40B4-BE49-F238E27FC236}">
                <a16:creationId xmlns:a16="http://schemas.microsoft.com/office/drawing/2014/main" id="{1F18C4E5-D4A0-8510-D931-87D72F804283}"/>
              </a:ext>
            </a:extLst>
          </p:cNvPr>
          <p:cNvSpPr txBox="1"/>
          <p:nvPr/>
        </p:nvSpPr>
        <p:spPr>
          <a:xfrm>
            <a:off x="6144004" y="1824424"/>
            <a:ext cx="5299363"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t>Reservations on Weekends and Weekdays</a:t>
            </a:r>
          </a:p>
        </p:txBody>
      </p:sp>
    </p:spTree>
    <p:extLst>
      <p:ext uri="{BB962C8B-B14F-4D97-AF65-F5344CB8AC3E}">
        <p14:creationId xmlns:p14="http://schemas.microsoft.com/office/powerpoint/2010/main" val="183223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AB7E9-1796-3872-58EC-2040B70174C0}"/>
              </a:ext>
            </a:extLst>
          </p:cNvPr>
          <p:cNvSpPr>
            <a:spLocks noGrp="1"/>
          </p:cNvSpPr>
          <p:nvPr>
            <p:ph type="title"/>
          </p:nvPr>
        </p:nvSpPr>
        <p:spPr>
          <a:xfrm>
            <a:off x="704088" y="914400"/>
            <a:ext cx="10780776" cy="1180210"/>
          </a:xfrm>
        </p:spPr>
        <p:txBody>
          <a:bodyPr vert="horz" lIns="91440" tIns="45720" rIns="91440" bIns="45720" rtlCol="0" anchor="t">
            <a:normAutofit/>
          </a:bodyPr>
          <a:lstStyle/>
          <a:p>
            <a:r>
              <a:rPr lang="en-US" dirty="0"/>
              <a:t>Monthly Booking trends</a:t>
            </a:r>
          </a:p>
        </p:txBody>
      </p:sp>
      <p:sp>
        <p:nvSpPr>
          <p:cNvPr id="5" name="Rectangle: Rounded Corners 4">
            <a:extLst>
              <a:ext uri="{FF2B5EF4-FFF2-40B4-BE49-F238E27FC236}">
                <a16:creationId xmlns:a16="http://schemas.microsoft.com/office/drawing/2014/main" id="{13401359-1807-53B3-4926-F254B24A6096}"/>
              </a:ext>
            </a:extLst>
          </p:cNvPr>
          <p:cNvSpPr/>
          <p:nvPr/>
        </p:nvSpPr>
        <p:spPr>
          <a:xfrm>
            <a:off x="7039033" y="2139142"/>
            <a:ext cx="4819903" cy="3775456"/>
          </a:xfrm>
          <a:prstGeom prst="roundRect">
            <a:avLst/>
          </a:prstGeom>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marL="285750" indent="-228600">
              <a:lnSpc>
                <a:spcPct val="110000"/>
              </a:lnSpc>
              <a:spcBef>
                <a:spcPts val="1000"/>
              </a:spcBef>
              <a:buFont typeface="Arial" panose="020B0604020202020204" pitchFamily="34" charset="0"/>
              <a:buChar char="•"/>
            </a:pPr>
            <a:r>
              <a:rPr lang="en-US">
                <a:solidFill>
                  <a:schemeClr val="tx1"/>
                </a:solidFill>
              </a:rPr>
              <a:t>The peak booking months in 2018 were June (84 reservations), April (67 reservations), and October (63 reservations).</a:t>
            </a:r>
          </a:p>
          <a:p>
            <a:pPr marL="285750" indent="-228600">
              <a:lnSpc>
                <a:spcPct val="110000"/>
              </a:lnSpc>
              <a:spcBef>
                <a:spcPts val="1000"/>
              </a:spcBef>
              <a:buFont typeface="Arial" panose="020B0604020202020204" pitchFamily="34" charset="0"/>
              <a:buChar char="•"/>
            </a:pPr>
            <a:r>
              <a:rPr lang="en-US">
                <a:solidFill>
                  <a:schemeClr val="tx1"/>
                </a:solidFill>
              </a:rPr>
              <a:t>The highest number of reservations in 2017 occurred in October (40 reservations).</a:t>
            </a:r>
          </a:p>
        </p:txBody>
      </p:sp>
      <p:cxnSp>
        <p:nvCxnSpPr>
          <p:cNvPr id="20" name="Straight Connector 19">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alendar&#10;&#10;Description automatically generated">
            <a:extLst>
              <a:ext uri="{FF2B5EF4-FFF2-40B4-BE49-F238E27FC236}">
                <a16:creationId xmlns:a16="http://schemas.microsoft.com/office/drawing/2014/main" id="{75792435-A06F-D75D-743F-CE88B4ADD5D3}"/>
              </a:ext>
            </a:extLst>
          </p:cNvPr>
          <p:cNvPicPr>
            <a:picLocks noChangeAspect="1"/>
          </p:cNvPicPr>
          <p:nvPr/>
        </p:nvPicPr>
        <p:blipFill rotWithShape="1">
          <a:blip r:embed="rId2"/>
          <a:srcRect l="840" t="6158" r="-420"/>
          <a:stretch/>
        </p:blipFill>
        <p:spPr>
          <a:xfrm>
            <a:off x="453735" y="1956608"/>
            <a:ext cx="6335788" cy="4278261"/>
          </a:xfrm>
          <a:prstGeom prst="rect">
            <a:avLst/>
          </a:prstGeom>
        </p:spPr>
      </p:pic>
    </p:spTree>
    <p:extLst>
      <p:ext uri="{BB962C8B-B14F-4D97-AF65-F5344CB8AC3E}">
        <p14:creationId xmlns:p14="http://schemas.microsoft.com/office/powerpoint/2010/main" val="2219252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0625-E07C-23AF-F3A6-679C4B7CD12A}"/>
              </a:ext>
            </a:extLst>
          </p:cNvPr>
          <p:cNvSpPr>
            <a:spLocks noGrp="1"/>
          </p:cNvSpPr>
          <p:nvPr>
            <p:ph type="title"/>
          </p:nvPr>
        </p:nvSpPr>
        <p:spPr/>
        <p:txBody>
          <a:bodyPr/>
          <a:lstStyle/>
          <a:p>
            <a:r>
              <a:rPr lang="en-US" dirty="0"/>
              <a:t>Stay characteristics</a:t>
            </a:r>
          </a:p>
        </p:txBody>
      </p:sp>
      <p:graphicFrame>
        <p:nvGraphicFramePr>
          <p:cNvPr id="7" name="Table 6">
            <a:extLst>
              <a:ext uri="{FF2B5EF4-FFF2-40B4-BE49-F238E27FC236}">
                <a16:creationId xmlns:a16="http://schemas.microsoft.com/office/drawing/2014/main" id="{A09A0DA8-D099-2817-29A7-A07374C12ABE}"/>
              </a:ext>
            </a:extLst>
          </p:cNvPr>
          <p:cNvGraphicFramePr>
            <a:graphicFrameLocks noGrp="1"/>
          </p:cNvGraphicFramePr>
          <p:nvPr>
            <p:extLst>
              <p:ext uri="{D42A27DB-BD31-4B8C-83A1-F6EECF244321}">
                <p14:modId xmlns:p14="http://schemas.microsoft.com/office/powerpoint/2010/main" val="2760639645"/>
              </p:ext>
            </p:extLst>
          </p:nvPr>
        </p:nvGraphicFramePr>
        <p:xfrm>
          <a:off x="1195137" y="2509860"/>
          <a:ext cx="9478648" cy="3208128"/>
        </p:xfrm>
        <a:graphic>
          <a:graphicData uri="http://schemas.openxmlformats.org/drawingml/2006/table">
            <a:tbl>
              <a:tblPr bandRow="1">
                <a:tableStyleId>{68D230F3-CF80-4859-8CE7-A43EE81993B5}</a:tableStyleId>
              </a:tblPr>
              <a:tblGrid>
                <a:gridCol w="2396562">
                  <a:extLst>
                    <a:ext uri="{9D8B030D-6E8A-4147-A177-3AD203B41FA5}">
                      <a16:colId xmlns:a16="http://schemas.microsoft.com/office/drawing/2014/main" val="3321837875"/>
                    </a:ext>
                  </a:extLst>
                </a:gridCol>
                <a:gridCol w="3541043">
                  <a:extLst>
                    <a:ext uri="{9D8B030D-6E8A-4147-A177-3AD203B41FA5}">
                      <a16:colId xmlns:a16="http://schemas.microsoft.com/office/drawing/2014/main" val="1832426999"/>
                    </a:ext>
                  </a:extLst>
                </a:gridCol>
                <a:gridCol w="3541043">
                  <a:extLst>
                    <a:ext uri="{9D8B030D-6E8A-4147-A177-3AD203B41FA5}">
                      <a16:colId xmlns:a16="http://schemas.microsoft.com/office/drawing/2014/main" val="3891644017"/>
                    </a:ext>
                  </a:extLst>
                </a:gridCol>
              </a:tblGrid>
              <a:tr h="401016">
                <a:tc>
                  <a:txBody>
                    <a:bodyPr/>
                    <a:lstStyle/>
                    <a:p>
                      <a:r>
                        <a:rPr lang="en-US" dirty="0">
                          <a:effectLst/>
                        </a:rPr>
                        <a:t>room_type_reserved</a:t>
                      </a:r>
                    </a:p>
                  </a:txBody>
                  <a:tcPr marL="0" marR="0" marT="0" marB="0" anchor="ctr"/>
                </a:tc>
                <a:tc>
                  <a:txBody>
                    <a:bodyPr/>
                    <a:lstStyle/>
                    <a:p>
                      <a:r>
                        <a:rPr lang="en-US" dirty="0">
                          <a:effectLst/>
                        </a:rPr>
                        <a:t>Average of no_of_weekend_nights</a:t>
                      </a:r>
                    </a:p>
                  </a:txBody>
                  <a:tcPr marL="0" marR="0" marT="0" marB="0" anchor="ctr"/>
                </a:tc>
                <a:tc>
                  <a:txBody>
                    <a:bodyPr/>
                    <a:lstStyle/>
                    <a:p>
                      <a:r>
                        <a:rPr lang="en-US" dirty="0">
                          <a:effectLst/>
                        </a:rPr>
                        <a:t>Average of no_of_week_nights</a:t>
                      </a:r>
                    </a:p>
                  </a:txBody>
                  <a:tcPr marL="0" marR="0" marT="0" marB="0" anchor="ctr"/>
                </a:tc>
                <a:extLst>
                  <a:ext uri="{0D108BD9-81ED-4DB2-BD59-A6C34878D82A}">
                    <a16:rowId xmlns:a16="http://schemas.microsoft.com/office/drawing/2014/main" val="1086061566"/>
                  </a:ext>
                </a:extLst>
              </a:tr>
              <a:tr h="401016">
                <a:tc>
                  <a:txBody>
                    <a:bodyPr/>
                    <a:lstStyle/>
                    <a:p>
                      <a:r>
                        <a:rPr lang="en-US" dirty="0">
                          <a:effectLst/>
                        </a:rPr>
                        <a:t>Room_Type 1</a:t>
                      </a:r>
                    </a:p>
                  </a:txBody>
                  <a:tcPr marL="0" marR="0" marT="0" marB="0" anchor="ctr"/>
                </a:tc>
                <a:tc>
                  <a:txBody>
                    <a:bodyPr/>
                    <a:lstStyle/>
                    <a:p>
                      <a:pPr algn="r"/>
                      <a:r>
                        <a:rPr lang="en-US" dirty="0"/>
                        <a:t>0.79</a:t>
                      </a:r>
                    </a:p>
                  </a:txBody>
                  <a:tcPr marL="0" marR="0" marT="0" marB="0" anchor="ctr"/>
                </a:tc>
                <a:tc>
                  <a:txBody>
                    <a:bodyPr/>
                    <a:lstStyle/>
                    <a:p>
                      <a:pPr algn="r"/>
                      <a:r>
                        <a:rPr lang="en-US" dirty="0"/>
                        <a:t>2.09</a:t>
                      </a:r>
                    </a:p>
                  </a:txBody>
                  <a:tcPr marL="0" marR="0" marT="0" marB="0" anchor="ctr"/>
                </a:tc>
                <a:extLst>
                  <a:ext uri="{0D108BD9-81ED-4DB2-BD59-A6C34878D82A}">
                    <a16:rowId xmlns:a16="http://schemas.microsoft.com/office/drawing/2014/main" val="2635932469"/>
                  </a:ext>
                </a:extLst>
              </a:tr>
              <a:tr h="401016">
                <a:tc>
                  <a:txBody>
                    <a:bodyPr/>
                    <a:lstStyle/>
                    <a:p>
                      <a:r>
                        <a:rPr lang="en-US" dirty="0">
                          <a:effectLst/>
                        </a:rPr>
                        <a:t>Room_Type 2</a:t>
                      </a:r>
                    </a:p>
                  </a:txBody>
                  <a:tcPr marL="0" marR="0" marT="0" marB="0" anchor="ctr"/>
                </a:tc>
                <a:tc>
                  <a:txBody>
                    <a:bodyPr/>
                    <a:lstStyle/>
                    <a:p>
                      <a:pPr algn="r"/>
                      <a:r>
                        <a:rPr lang="en-US" dirty="0"/>
                        <a:t>1.00</a:t>
                      </a:r>
                    </a:p>
                  </a:txBody>
                  <a:tcPr marL="0" marR="0" marT="0" marB="0" anchor="ctr"/>
                </a:tc>
                <a:tc>
                  <a:txBody>
                    <a:bodyPr/>
                    <a:lstStyle/>
                    <a:p>
                      <a:pPr algn="r"/>
                      <a:r>
                        <a:rPr lang="en-US" dirty="0"/>
                        <a:t>2.00</a:t>
                      </a:r>
                    </a:p>
                  </a:txBody>
                  <a:tcPr marL="0" marR="0" marT="0" marB="0" anchor="ctr"/>
                </a:tc>
                <a:extLst>
                  <a:ext uri="{0D108BD9-81ED-4DB2-BD59-A6C34878D82A}">
                    <a16:rowId xmlns:a16="http://schemas.microsoft.com/office/drawing/2014/main" val="1365783346"/>
                  </a:ext>
                </a:extLst>
              </a:tr>
              <a:tr h="401016">
                <a:tc>
                  <a:txBody>
                    <a:bodyPr/>
                    <a:lstStyle/>
                    <a:p>
                      <a:r>
                        <a:rPr lang="en-US" dirty="0">
                          <a:effectLst/>
                        </a:rPr>
                        <a:t>Room_Type 4</a:t>
                      </a:r>
                    </a:p>
                  </a:txBody>
                  <a:tcPr marL="0" marR="0" marT="0" marB="0" anchor="ctr"/>
                </a:tc>
                <a:tc>
                  <a:txBody>
                    <a:bodyPr/>
                    <a:lstStyle/>
                    <a:p>
                      <a:pPr algn="r"/>
                      <a:r>
                        <a:rPr lang="en-US" dirty="0"/>
                        <a:t>1.09</a:t>
                      </a:r>
                    </a:p>
                  </a:txBody>
                  <a:tcPr marL="0" marR="0" marT="0" marB="0" anchor="ctr"/>
                </a:tc>
                <a:tc>
                  <a:txBody>
                    <a:bodyPr/>
                    <a:lstStyle/>
                    <a:p>
                      <a:pPr algn="r"/>
                      <a:r>
                        <a:rPr lang="en-US" dirty="0"/>
                        <a:t>2.71</a:t>
                      </a:r>
                    </a:p>
                  </a:txBody>
                  <a:tcPr marL="0" marR="0" marT="0" marB="0" anchor="ctr"/>
                </a:tc>
                <a:extLst>
                  <a:ext uri="{0D108BD9-81ED-4DB2-BD59-A6C34878D82A}">
                    <a16:rowId xmlns:a16="http://schemas.microsoft.com/office/drawing/2014/main" val="2934363935"/>
                  </a:ext>
                </a:extLst>
              </a:tr>
              <a:tr h="401016">
                <a:tc>
                  <a:txBody>
                    <a:bodyPr/>
                    <a:lstStyle/>
                    <a:p>
                      <a:r>
                        <a:rPr lang="en-US" dirty="0">
                          <a:effectLst/>
                        </a:rPr>
                        <a:t>Room_Type 5</a:t>
                      </a:r>
                    </a:p>
                  </a:txBody>
                  <a:tcPr marL="0" marR="0" marT="0" marB="0" anchor="ctr"/>
                </a:tc>
                <a:tc>
                  <a:txBody>
                    <a:bodyPr/>
                    <a:lstStyle/>
                    <a:p>
                      <a:pPr algn="r"/>
                      <a:r>
                        <a:rPr lang="en-US" dirty="0"/>
                        <a:t>0.00</a:t>
                      </a:r>
                    </a:p>
                  </a:txBody>
                  <a:tcPr marL="0" marR="0" marT="0" marB="0" anchor="ctr"/>
                </a:tc>
                <a:tc>
                  <a:txBody>
                    <a:bodyPr/>
                    <a:lstStyle/>
                    <a:p>
                      <a:pPr algn="r"/>
                      <a:r>
                        <a:rPr lang="en-US" dirty="0"/>
                        <a:t>2.50</a:t>
                      </a:r>
                    </a:p>
                  </a:txBody>
                  <a:tcPr marL="0" marR="0" marT="0" marB="0" anchor="ctr"/>
                </a:tc>
                <a:extLst>
                  <a:ext uri="{0D108BD9-81ED-4DB2-BD59-A6C34878D82A}">
                    <a16:rowId xmlns:a16="http://schemas.microsoft.com/office/drawing/2014/main" val="3393202773"/>
                  </a:ext>
                </a:extLst>
              </a:tr>
              <a:tr h="401016">
                <a:tc>
                  <a:txBody>
                    <a:bodyPr/>
                    <a:lstStyle/>
                    <a:p>
                      <a:r>
                        <a:rPr lang="en-US" dirty="0">
                          <a:effectLst/>
                        </a:rPr>
                        <a:t>Room_Type 6</a:t>
                      </a:r>
                    </a:p>
                  </a:txBody>
                  <a:tcPr marL="0" marR="0" marT="0" marB="0" anchor="ctr"/>
                </a:tc>
                <a:tc>
                  <a:txBody>
                    <a:bodyPr/>
                    <a:lstStyle/>
                    <a:p>
                      <a:pPr algn="r"/>
                      <a:r>
                        <a:rPr lang="en-US" dirty="0"/>
                        <a:t>1.06</a:t>
                      </a:r>
                    </a:p>
                  </a:txBody>
                  <a:tcPr marL="0" marR="0" marT="0" marB="0" anchor="ctr"/>
                </a:tc>
                <a:tc>
                  <a:txBody>
                    <a:bodyPr/>
                    <a:lstStyle/>
                    <a:p>
                      <a:pPr algn="r"/>
                      <a:r>
                        <a:rPr lang="en-US" dirty="0"/>
                        <a:t>2.56</a:t>
                      </a:r>
                    </a:p>
                  </a:txBody>
                  <a:tcPr marL="0" marR="0" marT="0" marB="0" anchor="ctr"/>
                </a:tc>
                <a:extLst>
                  <a:ext uri="{0D108BD9-81ED-4DB2-BD59-A6C34878D82A}">
                    <a16:rowId xmlns:a16="http://schemas.microsoft.com/office/drawing/2014/main" val="3170346906"/>
                  </a:ext>
                </a:extLst>
              </a:tr>
              <a:tr h="401016">
                <a:tc>
                  <a:txBody>
                    <a:bodyPr/>
                    <a:lstStyle/>
                    <a:p>
                      <a:r>
                        <a:rPr lang="en-US" dirty="0">
                          <a:effectLst/>
                        </a:rPr>
                        <a:t>Room_Type 7</a:t>
                      </a:r>
                    </a:p>
                  </a:txBody>
                  <a:tcPr marL="0" marR="0" marT="0" marB="0" anchor="ctr"/>
                </a:tc>
                <a:tc>
                  <a:txBody>
                    <a:bodyPr/>
                    <a:lstStyle/>
                    <a:p>
                      <a:pPr algn="r"/>
                      <a:r>
                        <a:rPr lang="en-US" dirty="0"/>
                        <a:t>1.00</a:t>
                      </a:r>
                    </a:p>
                  </a:txBody>
                  <a:tcPr marL="0" marR="0" marT="0" marB="0" anchor="ctr"/>
                </a:tc>
                <a:tc>
                  <a:txBody>
                    <a:bodyPr/>
                    <a:lstStyle/>
                    <a:p>
                      <a:pPr algn="r"/>
                      <a:r>
                        <a:rPr lang="en-US" dirty="0"/>
                        <a:t>1.67</a:t>
                      </a:r>
                    </a:p>
                  </a:txBody>
                  <a:tcPr marL="0" marR="0" marT="0" marB="0" anchor="ctr"/>
                </a:tc>
                <a:extLst>
                  <a:ext uri="{0D108BD9-81ED-4DB2-BD59-A6C34878D82A}">
                    <a16:rowId xmlns:a16="http://schemas.microsoft.com/office/drawing/2014/main" val="3426172225"/>
                  </a:ext>
                </a:extLst>
              </a:tr>
              <a:tr h="401016">
                <a:tc>
                  <a:txBody>
                    <a:bodyPr/>
                    <a:lstStyle/>
                    <a:p>
                      <a:endParaRPr lang="en-US" dirty="0">
                        <a:effectLst/>
                      </a:endParaRPr>
                    </a:p>
                  </a:txBody>
                  <a:tcPr marL="0" marR="0" marT="0" marB="0" anchor="ctr"/>
                </a:tc>
                <a:tc>
                  <a:txBody>
                    <a:bodyPr/>
                    <a:lstStyle/>
                    <a:p>
                      <a:pPr algn="r"/>
                      <a:endParaRPr lang="en-US" dirty="0"/>
                    </a:p>
                  </a:txBody>
                  <a:tcPr marL="0" marR="0" marT="0" marB="0" anchor="ctr"/>
                </a:tc>
                <a:tc>
                  <a:txBody>
                    <a:bodyPr/>
                    <a:lstStyle/>
                    <a:p>
                      <a:pPr algn="r"/>
                      <a:endParaRPr lang="en-US" dirty="0"/>
                    </a:p>
                  </a:txBody>
                  <a:tcPr marL="0" marR="0" marT="0" marB="0" anchor="ctr"/>
                </a:tc>
                <a:extLst>
                  <a:ext uri="{0D108BD9-81ED-4DB2-BD59-A6C34878D82A}">
                    <a16:rowId xmlns:a16="http://schemas.microsoft.com/office/drawing/2014/main" val="19738085"/>
                  </a:ext>
                </a:extLst>
              </a:tr>
            </a:tbl>
          </a:graphicData>
        </a:graphic>
      </p:graphicFrame>
      <p:sp>
        <p:nvSpPr>
          <p:cNvPr id="9" name="Rectangle: Rounded Corners 8">
            <a:extLst>
              <a:ext uri="{FF2B5EF4-FFF2-40B4-BE49-F238E27FC236}">
                <a16:creationId xmlns:a16="http://schemas.microsoft.com/office/drawing/2014/main" id="{1A7F66A6-E626-51A5-0F72-5E24814507DC}"/>
              </a:ext>
            </a:extLst>
          </p:cNvPr>
          <p:cNvSpPr/>
          <p:nvPr/>
        </p:nvSpPr>
        <p:spPr>
          <a:xfrm>
            <a:off x="1614905" y="5525837"/>
            <a:ext cx="8900694" cy="990600"/>
          </a:xfrm>
          <a:prstGeom prst="roundRect">
            <a:avLst/>
          </a:prstGeom>
          <a:solidFill>
            <a:schemeClr val="accent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300" dirty="0">
                <a:solidFill>
                  <a:schemeClr val="bg1"/>
                </a:solidFill>
              </a:rPr>
              <a:t>Room Type 4 is the most popular as the avg. Nights reserved is highest on both weekdays and weekends.</a:t>
            </a:r>
          </a:p>
        </p:txBody>
      </p:sp>
      <p:sp>
        <p:nvSpPr>
          <p:cNvPr id="10" name="TextBox 9">
            <a:extLst>
              <a:ext uri="{FF2B5EF4-FFF2-40B4-BE49-F238E27FC236}">
                <a16:creationId xmlns:a16="http://schemas.microsoft.com/office/drawing/2014/main" id="{3F78D5E3-7B39-0C69-D68D-A31642C9658D}"/>
              </a:ext>
            </a:extLst>
          </p:cNvPr>
          <p:cNvSpPr txBox="1"/>
          <p:nvPr/>
        </p:nvSpPr>
        <p:spPr>
          <a:xfrm>
            <a:off x="962000" y="1964083"/>
            <a:ext cx="56523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Average Nights Spent by Room Type</a:t>
            </a:r>
            <a:endParaRPr lang="en-US" sz="2400" b="1" dirty="0"/>
          </a:p>
        </p:txBody>
      </p:sp>
    </p:spTree>
    <p:extLst>
      <p:ext uri="{BB962C8B-B14F-4D97-AF65-F5344CB8AC3E}">
        <p14:creationId xmlns:p14="http://schemas.microsoft.com/office/powerpoint/2010/main" val="59754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38BE-F62B-9EA3-6C90-CFDA7C041E96}"/>
              </a:ext>
            </a:extLst>
          </p:cNvPr>
          <p:cNvSpPr>
            <a:spLocks noGrp="1"/>
          </p:cNvSpPr>
          <p:nvPr>
            <p:ph type="title"/>
          </p:nvPr>
        </p:nvSpPr>
        <p:spPr/>
        <p:txBody>
          <a:bodyPr/>
          <a:lstStyle/>
          <a:p>
            <a:r>
              <a:rPr lang="en-US" dirty="0"/>
              <a:t>Lead time and booking status</a:t>
            </a:r>
          </a:p>
        </p:txBody>
      </p:sp>
      <p:pic>
        <p:nvPicPr>
          <p:cNvPr id="4" name="Graphic 3" descr="Stopwatch 75% outline">
            <a:extLst>
              <a:ext uri="{FF2B5EF4-FFF2-40B4-BE49-F238E27FC236}">
                <a16:creationId xmlns:a16="http://schemas.microsoft.com/office/drawing/2014/main" id="{7A0DD845-4831-7860-0B42-218043F2D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5222" y="2650957"/>
            <a:ext cx="1542715" cy="1542716"/>
          </a:xfrm>
          <a:prstGeom prst="rect">
            <a:avLst/>
          </a:prstGeom>
        </p:spPr>
      </p:pic>
      <p:pic>
        <p:nvPicPr>
          <p:cNvPr id="5" name="Graphic 4" descr="Man and woman with solid fill">
            <a:extLst>
              <a:ext uri="{FF2B5EF4-FFF2-40B4-BE49-F238E27FC236}">
                <a16:creationId xmlns:a16="http://schemas.microsoft.com/office/drawing/2014/main" id="{64484AD1-A828-D69E-626A-50063D8EC2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7116" y="2624223"/>
            <a:ext cx="1529346" cy="1529346"/>
          </a:xfrm>
          <a:prstGeom prst="rect">
            <a:avLst/>
          </a:prstGeom>
        </p:spPr>
      </p:pic>
      <p:pic>
        <p:nvPicPr>
          <p:cNvPr id="6" name="Graphic 5" descr="Children outline">
            <a:extLst>
              <a:ext uri="{FF2B5EF4-FFF2-40B4-BE49-F238E27FC236}">
                <a16:creationId xmlns:a16="http://schemas.microsoft.com/office/drawing/2014/main" id="{95B51B62-0199-8A49-D884-C0EAADF8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21116" y="2677694"/>
            <a:ext cx="1515978" cy="1515978"/>
          </a:xfrm>
          <a:prstGeom prst="rect">
            <a:avLst/>
          </a:prstGeom>
        </p:spPr>
      </p:pic>
      <p:sp>
        <p:nvSpPr>
          <p:cNvPr id="7" name="TextBox 6">
            <a:extLst>
              <a:ext uri="{FF2B5EF4-FFF2-40B4-BE49-F238E27FC236}">
                <a16:creationId xmlns:a16="http://schemas.microsoft.com/office/drawing/2014/main" id="{D12B4382-E074-8FC7-5630-EFBCF403EB30}"/>
              </a:ext>
            </a:extLst>
          </p:cNvPr>
          <p:cNvSpPr txBox="1"/>
          <p:nvPr/>
        </p:nvSpPr>
        <p:spPr>
          <a:xfrm>
            <a:off x="1101852" y="1843833"/>
            <a:ext cx="280583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dirty="0"/>
              <a:t>Max and Min Lead Time</a:t>
            </a:r>
            <a:endParaRPr lang="en-US" dirty="0"/>
          </a:p>
        </p:txBody>
      </p:sp>
      <p:sp>
        <p:nvSpPr>
          <p:cNvPr id="8" name="TextBox 7">
            <a:extLst>
              <a:ext uri="{FF2B5EF4-FFF2-40B4-BE49-F238E27FC236}">
                <a16:creationId xmlns:a16="http://schemas.microsoft.com/office/drawing/2014/main" id="{4904F15B-BB0B-38A3-9DF1-197AC4AF0B4E}"/>
              </a:ext>
            </a:extLst>
          </p:cNvPr>
          <p:cNvSpPr txBox="1"/>
          <p:nvPr/>
        </p:nvSpPr>
        <p:spPr>
          <a:xfrm>
            <a:off x="4203323" y="1870569"/>
            <a:ext cx="438330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dirty="0"/>
              <a:t>Total adults and children across all reservations</a:t>
            </a:r>
            <a:endParaRPr lang="en-US" dirty="0"/>
          </a:p>
        </p:txBody>
      </p:sp>
      <p:sp>
        <p:nvSpPr>
          <p:cNvPr id="10" name="Rectangle: Diagonal Corners Rounded 9">
            <a:extLst>
              <a:ext uri="{FF2B5EF4-FFF2-40B4-BE49-F238E27FC236}">
                <a16:creationId xmlns:a16="http://schemas.microsoft.com/office/drawing/2014/main" id="{7593F784-29D3-6877-BB6F-88803DA2D359}"/>
              </a:ext>
            </a:extLst>
          </p:cNvPr>
          <p:cNvSpPr/>
          <p:nvPr/>
        </p:nvSpPr>
        <p:spPr>
          <a:xfrm>
            <a:off x="1102728" y="4157412"/>
            <a:ext cx="3120187" cy="1422400"/>
          </a:xfrm>
          <a:prstGeom prst="round2Diag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Maximum Lead Time: 443</a:t>
            </a:r>
          </a:p>
          <a:p>
            <a:pPr algn="ctr"/>
            <a:r>
              <a:rPr lang="en-US" sz="2000" dirty="0"/>
              <a:t>Minimum Lead Time: 0</a:t>
            </a:r>
          </a:p>
        </p:txBody>
      </p:sp>
      <p:sp>
        <p:nvSpPr>
          <p:cNvPr id="11" name="Rectangle: Diagonal Corners Rounded 10">
            <a:extLst>
              <a:ext uri="{FF2B5EF4-FFF2-40B4-BE49-F238E27FC236}">
                <a16:creationId xmlns:a16="http://schemas.microsoft.com/office/drawing/2014/main" id="{2CCD0FF0-8AC5-CCA7-1A8B-540A3B64A647}"/>
              </a:ext>
            </a:extLst>
          </p:cNvPr>
          <p:cNvSpPr/>
          <p:nvPr/>
        </p:nvSpPr>
        <p:spPr>
          <a:xfrm>
            <a:off x="4538412" y="4197517"/>
            <a:ext cx="3748503" cy="1342192"/>
          </a:xfrm>
          <a:prstGeom prst="round2Diag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Count of Adults: 1316</a:t>
            </a:r>
          </a:p>
          <a:p>
            <a:pPr algn="ctr"/>
            <a:r>
              <a:rPr lang="en-US" sz="2000" dirty="0"/>
              <a:t>Count of Children: 69</a:t>
            </a:r>
          </a:p>
        </p:txBody>
      </p:sp>
      <p:pic>
        <p:nvPicPr>
          <p:cNvPr id="12" name="Graphic 11" descr="Badge Tick outline">
            <a:extLst>
              <a:ext uri="{FF2B5EF4-FFF2-40B4-BE49-F238E27FC236}">
                <a16:creationId xmlns:a16="http://schemas.microsoft.com/office/drawing/2014/main" id="{34831CCF-D94F-16CC-89B5-60FF42A5CC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5010" y="2624221"/>
            <a:ext cx="1409031" cy="1355557"/>
          </a:xfrm>
          <a:prstGeom prst="rect">
            <a:avLst/>
          </a:prstGeom>
        </p:spPr>
      </p:pic>
      <p:sp>
        <p:nvSpPr>
          <p:cNvPr id="13" name="TextBox 12">
            <a:extLst>
              <a:ext uri="{FF2B5EF4-FFF2-40B4-BE49-F238E27FC236}">
                <a16:creationId xmlns:a16="http://schemas.microsoft.com/office/drawing/2014/main" id="{FCA18F99-E890-29E8-40F9-BC1A2D705EE7}"/>
              </a:ext>
            </a:extLst>
          </p:cNvPr>
          <p:cNvSpPr txBox="1"/>
          <p:nvPr/>
        </p:nvSpPr>
        <p:spPr>
          <a:xfrm>
            <a:off x="8588167" y="1870570"/>
            <a:ext cx="280583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dirty="0"/>
              <a:t>Bookings Status</a:t>
            </a:r>
          </a:p>
        </p:txBody>
      </p:sp>
      <p:sp>
        <p:nvSpPr>
          <p:cNvPr id="14" name="Rectangle: Diagonal Corners Rounded 13">
            <a:extLst>
              <a:ext uri="{FF2B5EF4-FFF2-40B4-BE49-F238E27FC236}">
                <a16:creationId xmlns:a16="http://schemas.microsoft.com/office/drawing/2014/main" id="{07A80BA4-E9B3-8F98-1077-7F5CA958312E}"/>
              </a:ext>
            </a:extLst>
          </p:cNvPr>
          <p:cNvSpPr/>
          <p:nvPr/>
        </p:nvSpPr>
        <p:spPr>
          <a:xfrm>
            <a:off x="8589042" y="4157411"/>
            <a:ext cx="2759242" cy="1382296"/>
          </a:xfrm>
          <a:prstGeom prst="round2Diag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t>Non-Cancelled – 493</a:t>
            </a:r>
            <a:endParaRPr lang="en-US" dirty="0"/>
          </a:p>
          <a:p>
            <a:pPr algn="ctr"/>
            <a:r>
              <a:rPr lang="en-US" sz="2000" dirty="0"/>
              <a:t>Cancelled - 207</a:t>
            </a:r>
          </a:p>
          <a:p>
            <a:pPr algn="ctr"/>
            <a:r>
              <a:rPr lang="en-US" sz="2000" dirty="0"/>
              <a:t>Confirmed - 0</a:t>
            </a:r>
          </a:p>
        </p:txBody>
      </p:sp>
    </p:spTree>
    <p:extLst>
      <p:ext uri="{BB962C8B-B14F-4D97-AF65-F5344CB8AC3E}">
        <p14:creationId xmlns:p14="http://schemas.microsoft.com/office/powerpoint/2010/main" val="3998542048"/>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824"/>
      </a:dk2>
      <a:lt2>
        <a:srgbClr val="E2E8E4"/>
      </a:lt2>
      <a:accent1>
        <a:srgbClr val="C593B6"/>
      </a:accent1>
      <a:accent2>
        <a:srgbClr val="BA7F90"/>
      </a:accent2>
      <a:accent3>
        <a:srgbClr val="C59A94"/>
      </a:accent3>
      <a:accent4>
        <a:srgbClr val="BA9F7F"/>
      </a:accent4>
      <a:accent5>
        <a:srgbClr val="A7A57E"/>
      </a:accent5>
      <a:accent6>
        <a:srgbClr val="97AB75"/>
      </a:accent6>
      <a:hlink>
        <a:srgbClr val="568E66"/>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ChronicleVTI</vt:lpstr>
      <vt:lpstr>Hotel Reservation Analysis</vt:lpstr>
      <vt:lpstr>Overview</vt:lpstr>
      <vt:lpstr>Key findings</vt:lpstr>
      <vt:lpstr>Total reservations and popular choices</vt:lpstr>
      <vt:lpstr>Financial insights</vt:lpstr>
      <vt:lpstr>Booking patterns and trends</vt:lpstr>
      <vt:lpstr>Monthly Booking trends</vt:lpstr>
      <vt:lpstr>Stay characteristics</vt:lpstr>
      <vt:lpstr>Lead time and booking status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571</cp:revision>
  <dcterms:created xsi:type="dcterms:W3CDTF">2024-06-24T10:07:42Z</dcterms:created>
  <dcterms:modified xsi:type="dcterms:W3CDTF">2024-06-24T14:55:41Z</dcterms:modified>
</cp:coreProperties>
</file>